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88" r:id="rId1"/>
  </p:sldMasterIdLst>
  <p:sldIdLst>
    <p:sldId id="258" r:id="rId2"/>
    <p:sldId id="271" r:id="rId3"/>
    <p:sldId id="257" r:id="rId4"/>
    <p:sldId id="260" r:id="rId5"/>
    <p:sldId id="259" r:id="rId6"/>
    <p:sldId id="262" r:id="rId7"/>
    <p:sldId id="261"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94" autoAdjust="0"/>
    <p:restoredTop sz="94660"/>
  </p:normalViewPr>
  <p:slideViewPr>
    <p:cSldViewPr snapToGrid="0">
      <p:cViewPr>
        <p:scale>
          <a:sx n="100" d="100"/>
          <a:sy n="100" d="100"/>
        </p:scale>
        <p:origin x="1541" y="3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Başlık Slaydı">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tr-TR"/>
              <a:t>Asıl başlık stilini düzenlemek için tıklayın</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r-TR"/>
              <a:t>Asıl alt başlık stilini düzenlemek için tıklayın</a:t>
            </a:r>
            <a:endParaRPr lang="en-US" dirty="0"/>
          </a:p>
        </p:txBody>
      </p:sp>
      <p:sp>
        <p:nvSpPr>
          <p:cNvPr id="4" name="Date Placeholder 3"/>
          <p:cNvSpPr>
            <a:spLocks noGrp="1"/>
          </p:cNvSpPr>
          <p:nvPr>
            <p:ph type="dt" sz="half" idx="10"/>
          </p:nvPr>
        </p:nvSpPr>
        <p:spPr/>
        <p:txBody>
          <a:bodyPr/>
          <a:lstStyle/>
          <a:p>
            <a:fld id="{22219794-2682-4DA3-9170-426CE814697D}" type="datetimeFigureOut">
              <a:rPr lang="tr-TR" smtClean="0"/>
              <a:t>19.01.2025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8DA87A4-8FD2-46B0-99F8-EA49396E9023}" type="slidenum">
              <a:rPr lang="tr-TR" smtClean="0"/>
              <a:t>‹#›</a:t>
            </a:fld>
            <a:endParaRPr lang="tr-TR"/>
          </a:p>
        </p:txBody>
      </p:sp>
    </p:spTree>
    <p:extLst>
      <p:ext uri="{BB962C8B-B14F-4D97-AF65-F5344CB8AC3E}">
        <p14:creationId xmlns:p14="http://schemas.microsoft.com/office/powerpoint/2010/main" val="2516799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Başlık ve Dikey Meti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Vertical Text Placeholder 2"/>
          <p:cNvSpPr>
            <a:spLocks noGrp="1"/>
          </p:cNvSpPr>
          <p:nvPr>
            <p:ph type="body" orient="vert" idx="1"/>
          </p:nvPr>
        </p:nvSpPr>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22219794-2682-4DA3-9170-426CE814697D}" type="datetimeFigureOut">
              <a:rPr lang="tr-TR" smtClean="0"/>
              <a:t>19.01.2025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8DA87A4-8FD2-46B0-99F8-EA49396E9023}" type="slidenum">
              <a:rPr lang="tr-TR" smtClean="0"/>
              <a:t>‹#›</a:t>
            </a:fld>
            <a:endParaRPr lang="tr-TR"/>
          </a:p>
        </p:txBody>
      </p:sp>
    </p:spTree>
    <p:extLst>
      <p:ext uri="{BB962C8B-B14F-4D97-AF65-F5344CB8AC3E}">
        <p14:creationId xmlns:p14="http://schemas.microsoft.com/office/powerpoint/2010/main" val="3107253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Dikey Başlık ve Metin">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tr-TR"/>
              <a:t>Asıl başlık stilini düzenlemek için tıklayın</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22219794-2682-4DA3-9170-426CE814697D}" type="datetimeFigureOut">
              <a:rPr lang="tr-TR" smtClean="0"/>
              <a:t>19.01.2025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8DA87A4-8FD2-46B0-99F8-EA49396E9023}" type="slidenum">
              <a:rPr lang="tr-TR" smtClean="0"/>
              <a:t>‹#›</a:t>
            </a:fld>
            <a:endParaRPr lang="tr-TR"/>
          </a:p>
        </p:txBody>
      </p:sp>
    </p:spTree>
    <p:extLst>
      <p:ext uri="{BB962C8B-B14F-4D97-AF65-F5344CB8AC3E}">
        <p14:creationId xmlns:p14="http://schemas.microsoft.com/office/powerpoint/2010/main" val="1266217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Başlık ve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idx="1"/>
          </p:nvPr>
        </p:nvSpPr>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10"/>
          </p:nvPr>
        </p:nvSpPr>
        <p:spPr/>
        <p:txBody>
          <a:bodyPr/>
          <a:lstStyle/>
          <a:p>
            <a:fld id="{22219794-2682-4DA3-9170-426CE814697D}" type="datetimeFigureOut">
              <a:rPr lang="tr-TR" smtClean="0"/>
              <a:t>19.01.2025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8DA87A4-8FD2-46B0-99F8-EA49396E9023}" type="slidenum">
              <a:rPr lang="tr-TR" smtClean="0"/>
              <a:t>‹#›</a:t>
            </a:fld>
            <a:endParaRPr lang="tr-TR"/>
          </a:p>
        </p:txBody>
      </p:sp>
    </p:spTree>
    <p:extLst>
      <p:ext uri="{BB962C8B-B14F-4D97-AF65-F5344CB8AC3E}">
        <p14:creationId xmlns:p14="http://schemas.microsoft.com/office/powerpoint/2010/main" val="3778898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Bölüm Üst Bilgis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tr-TR"/>
              <a:t>Asıl başlık stilini düzenlemek için tıklayın</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tr-TR"/>
              <a:t>Asıl metin stillerini düzenlemek için tıklayın</a:t>
            </a:r>
          </a:p>
        </p:txBody>
      </p:sp>
      <p:sp>
        <p:nvSpPr>
          <p:cNvPr id="4" name="Date Placeholder 3"/>
          <p:cNvSpPr>
            <a:spLocks noGrp="1"/>
          </p:cNvSpPr>
          <p:nvPr>
            <p:ph type="dt" sz="half" idx="10"/>
          </p:nvPr>
        </p:nvSpPr>
        <p:spPr/>
        <p:txBody>
          <a:bodyPr/>
          <a:lstStyle/>
          <a:p>
            <a:fld id="{22219794-2682-4DA3-9170-426CE814697D}" type="datetimeFigureOut">
              <a:rPr lang="tr-TR" smtClean="0"/>
              <a:t>19.01.2025</a:t>
            </a:fld>
            <a:endParaRPr lang="tr-TR"/>
          </a:p>
        </p:txBody>
      </p:sp>
      <p:sp>
        <p:nvSpPr>
          <p:cNvPr id="5" name="Footer Placeholder 4"/>
          <p:cNvSpPr>
            <a:spLocks noGrp="1"/>
          </p:cNvSpPr>
          <p:nvPr>
            <p:ph type="ftr" sz="quarter" idx="11"/>
          </p:nvPr>
        </p:nvSpPr>
        <p:spPr/>
        <p:txBody>
          <a:bodyPr/>
          <a:lstStyle/>
          <a:p>
            <a:endParaRPr lang="tr-TR"/>
          </a:p>
        </p:txBody>
      </p:sp>
      <p:sp>
        <p:nvSpPr>
          <p:cNvPr id="6" name="Slide Number Placeholder 5"/>
          <p:cNvSpPr>
            <a:spLocks noGrp="1"/>
          </p:cNvSpPr>
          <p:nvPr>
            <p:ph type="sldNum" sz="quarter" idx="12"/>
          </p:nvPr>
        </p:nvSpPr>
        <p:spPr/>
        <p:txBody>
          <a:bodyPr/>
          <a:lstStyle/>
          <a:p>
            <a:fld id="{48DA87A4-8FD2-46B0-99F8-EA49396E9023}" type="slidenum">
              <a:rPr lang="tr-TR" smtClean="0"/>
              <a:t>‹#›</a:t>
            </a:fld>
            <a:endParaRPr lang="tr-TR"/>
          </a:p>
        </p:txBody>
      </p:sp>
    </p:spTree>
    <p:extLst>
      <p:ext uri="{BB962C8B-B14F-4D97-AF65-F5344CB8AC3E}">
        <p14:creationId xmlns:p14="http://schemas.microsoft.com/office/powerpoint/2010/main" val="10538390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ki İçeri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Date Placeholder 4"/>
          <p:cNvSpPr>
            <a:spLocks noGrp="1"/>
          </p:cNvSpPr>
          <p:nvPr>
            <p:ph type="dt" sz="half" idx="10"/>
          </p:nvPr>
        </p:nvSpPr>
        <p:spPr/>
        <p:txBody>
          <a:bodyPr/>
          <a:lstStyle/>
          <a:p>
            <a:fld id="{22219794-2682-4DA3-9170-426CE814697D}" type="datetimeFigureOut">
              <a:rPr lang="tr-TR" smtClean="0"/>
              <a:t>19.01.2025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8DA87A4-8FD2-46B0-99F8-EA49396E9023}" type="slidenum">
              <a:rPr lang="tr-TR" smtClean="0"/>
              <a:t>‹#›</a:t>
            </a:fld>
            <a:endParaRPr lang="tr-TR"/>
          </a:p>
        </p:txBody>
      </p:sp>
    </p:spTree>
    <p:extLst>
      <p:ext uri="{BB962C8B-B14F-4D97-AF65-F5344CB8AC3E}">
        <p14:creationId xmlns:p14="http://schemas.microsoft.com/office/powerpoint/2010/main" val="10337623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Karşılaştırma">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tr-TR"/>
              <a:t>Asıl başlık stilini düzenlemek için tıklayın</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4" name="Content Placeholder 3"/>
          <p:cNvSpPr>
            <a:spLocks noGrp="1"/>
          </p:cNvSpPr>
          <p:nvPr>
            <p:ph sz="half" idx="2"/>
          </p:nvPr>
        </p:nvSpPr>
        <p:spPr>
          <a:xfrm>
            <a:off x="839788" y="2505075"/>
            <a:ext cx="5157787"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r-TR"/>
              <a:t>Asıl metin stillerini düzenlemek için tıklayın</a:t>
            </a:r>
          </a:p>
        </p:txBody>
      </p:sp>
      <p:sp>
        <p:nvSpPr>
          <p:cNvPr id="6" name="Content Placeholder 5"/>
          <p:cNvSpPr>
            <a:spLocks noGrp="1"/>
          </p:cNvSpPr>
          <p:nvPr>
            <p:ph sz="quarter" idx="4"/>
          </p:nvPr>
        </p:nvSpPr>
        <p:spPr>
          <a:xfrm>
            <a:off x="6172200" y="2505075"/>
            <a:ext cx="5183188" cy="3684588"/>
          </a:xfrm>
        </p:spPr>
        <p:txBody>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7" name="Date Placeholder 6"/>
          <p:cNvSpPr>
            <a:spLocks noGrp="1"/>
          </p:cNvSpPr>
          <p:nvPr>
            <p:ph type="dt" sz="half" idx="10"/>
          </p:nvPr>
        </p:nvSpPr>
        <p:spPr/>
        <p:txBody>
          <a:bodyPr/>
          <a:lstStyle/>
          <a:p>
            <a:fld id="{22219794-2682-4DA3-9170-426CE814697D}" type="datetimeFigureOut">
              <a:rPr lang="tr-TR" smtClean="0"/>
              <a:t>19.01.2025</a:t>
            </a:fld>
            <a:endParaRPr lang="tr-TR"/>
          </a:p>
        </p:txBody>
      </p:sp>
      <p:sp>
        <p:nvSpPr>
          <p:cNvPr id="8" name="Footer Placeholder 7"/>
          <p:cNvSpPr>
            <a:spLocks noGrp="1"/>
          </p:cNvSpPr>
          <p:nvPr>
            <p:ph type="ftr" sz="quarter" idx="11"/>
          </p:nvPr>
        </p:nvSpPr>
        <p:spPr/>
        <p:txBody>
          <a:bodyPr/>
          <a:lstStyle/>
          <a:p>
            <a:endParaRPr lang="tr-TR"/>
          </a:p>
        </p:txBody>
      </p:sp>
      <p:sp>
        <p:nvSpPr>
          <p:cNvPr id="9" name="Slide Number Placeholder 8"/>
          <p:cNvSpPr>
            <a:spLocks noGrp="1"/>
          </p:cNvSpPr>
          <p:nvPr>
            <p:ph type="sldNum" sz="quarter" idx="12"/>
          </p:nvPr>
        </p:nvSpPr>
        <p:spPr/>
        <p:txBody>
          <a:bodyPr/>
          <a:lstStyle/>
          <a:p>
            <a:fld id="{48DA87A4-8FD2-46B0-99F8-EA49396E9023}" type="slidenum">
              <a:rPr lang="tr-TR" smtClean="0"/>
              <a:t>‹#›</a:t>
            </a:fld>
            <a:endParaRPr lang="tr-TR"/>
          </a:p>
        </p:txBody>
      </p:sp>
    </p:spTree>
    <p:extLst>
      <p:ext uri="{BB962C8B-B14F-4D97-AF65-F5344CB8AC3E}">
        <p14:creationId xmlns:p14="http://schemas.microsoft.com/office/powerpoint/2010/main" val="3364133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Yalnızca Başlık">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a:t>Asıl başlık stilini düzenlemek için tıklayın</a:t>
            </a:r>
            <a:endParaRPr lang="en-US" dirty="0"/>
          </a:p>
        </p:txBody>
      </p:sp>
      <p:sp>
        <p:nvSpPr>
          <p:cNvPr id="3" name="Date Placeholder 2"/>
          <p:cNvSpPr>
            <a:spLocks noGrp="1"/>
          </p:cNvSpPr>
          <p:nvPr>
            <p:ph type="dt" sz="half" idx="10"/>
          </p:nvPr>
        </p:nvSpPr>
        <p:spPr/>
        <p:txBody>
          <a:bodyPr/>
          <a:lstStyle/>
          <a:p>
            <a:fld id="{22219794-2682-4DA3-9170-426CE814697D}" type="datetimeFigureOut">
              <a:rPr lang="tr-TR" smtClean="0"/>
              <a:t>19.01.2025</a:t>
            </a:fld>
            <a:endParaRPr lang="tr-TR"/>
          </a:p>
        </p:txBody>
      </p:sp>
      <p:sp>
        <p:nvSpPr>
          <p:cNvPr id="4" name="Footer Placeholder 3"/>
          <p:cNvSpPr>
            <a:spLocks noGrp="1"/>
          </p:cNvSpPr>
          <p:nvPr>
            <p:ph type="ftr" sz="quarter" idx="11"/>
          </p:nvPr>
        </p:nvSpPr>
        <p:spPr/>
        <p:txBody>
          <a:bodyPr/>
          <a:lstStyle/>
          <a:p>
            <a:endParaRPr lang="tr-TR"/>
          </a:p>
        </p:txBody>
      </p:sp>
      <p:sp>
        <p:nvSpPr>
          <p:cNvPr id="5" name="Slide Number Placeholder 4"/>
          <p:cNvSpPr>
            <a:spLocks noGrp="1"/>
          </p:cNvSpPr>
          <p:nvPr>
            <p:ph type="sldNum" sz="quarter" idx="12"/>
          </p:nvPr>
        </p:nvSpPr>
        <p:spPr/>
        <p:txBody>
          <a:bodyPr/>
          <a:lstStyle/>
          <a:p>
            <a:fld id="{48DA87A4-8FD2-46B0-99F8-EA49396E9023}" type="slidenum">
              <a:rPr lang="tr-TR" smtClean="0"/>
              <a:t>‹#›</a:t>
            </a:fld>
            <a:endParaRPr lang="tr-TR"/>
          </a:p>
        </p:txBody>
      </p:sp>
    </p:spTree>
    <p:extLst>
      <p:ext uri="{BB962C8B-B14F-4D97-AF65-F5344CB8AC3E}">
        <p14:creationId xmlns:p14="http://schemas.microsoft.com/office/powerpoint/2010/main" val="962986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oş">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19794-2682-4DA3-9170-426CE814697D}" type="datetimeFigureOut">
              <a:rPr lang="tr-TR" smtClean="0"/>
              <a:t>19.01.2025</a:t>
            </a:fld>
            <a:endParaRPr lang="tr-TR"/>
          </a:p>
        </p:txBody>
      </p:sp>
      <p:sp>
        <p:nvSpPr>
          <p:cNvPr id="3" name="Footer Placeholder 2"/>
          <p:cNvSpPr>
            <a:spLocks noGrp="1"/>
          </p:cNvSpPr>
          <p:nvPr>
            <p:ph type="ftr" sz="quarter" idx="11"/>
          </p:nvPr>
        </p:nvSpPr>
        <p:spPr/>
        <p:txBody>
          <a:bodyPr/>
          <a:lstStyle/>
          <a:p>
            <a:endParaRPr lang="tr-TR"/>
          </a:p>
        </p:txBody>
      </p:sp>
      <p:sp>
        <p:nvSpPr>
          <p:cNvPr id="4" name="Slide Number Placeholder 3"/>
          <p:cNvSpPr>
            <a:spLocks noGrp="1"/>
          </p:cNvSpPr>
          <p:nvPr>
            <p:ph type="sldNum" sz="quarter" idx="12"/>
          </p:nvPr>
        </p:nvSpPr>
        <p:spPr/>
        <p:txBody>
          <a:bodyPr/>
          <a:lstStyle/>
          <a:p>
            <a:fld id="{48DA87A4-8FD2-46B0-99F8-EA49396E9023}" type="slidenum">
              <a:rPr lang="tr-TR" smtClean="0"/>
              <a:t>‹#›</a:t>
            </a:fld>
            <a:endParaRPr lang="tr-TR"/>
          </a:p>
        </p:txBody>
      </p:sp>
    </p:spTree>
    <p:extLst>
      <p:ext uri="{BB962C8B-B14F-4D97-AF65-F5344CB8AC3E}">
        <p14:creationId xmlns:p14="http://schemas.microsoft.com/office/powerpoint/2010/main" val="34723107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Başlıklı İçerik">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22219794-2682-4DA3-9170-426CE814697D}" type="datetimeFigureOut">
              <a:rPr lang="tr-TR" smtClean="0"/>
              <a:t>19.01.2025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8DA87A4-8FD2-46B0-99F8-EA49396E9023}" type="slidenum">
              <a:rPr lang="tr-TR" smtClean="0"/>
              <a:t>‹#›</a:t>
            </a:fld>
            <a:endParaRPr lang="tr-TR"/>
          </a:p>
        </p:txBody>
      </p:sp>
    </p:spTree>
    <p:extLst>
      <p:ext uri="{BB962C8B-B14F-4D97-AF65-F5344CB8AC3E}">
        <p14:creationId xmlns:p14="http://schemas.microsoft.com/office/powerpoint/2010/main" val="2900647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aşlıklı Resi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tr-TR"/>
              <a:t>Asıl başlık stilini düzenlemek için tıklayın</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tr-TR"/>
              <a:t>Resim eklemek için simgeye tıklayın</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r-TR"/>
              <a:t>Asıl metin stillerini düzenlemek için tıklayın</a:t>
            </a:r>
          </a:p>
        </p:txBody>
      </p:sp>
      <p:sp>
        <p:nvSpPr>
          <p:cNvPr id="5" name="Date Placeholder 4"/>
          <p:cNvSpPr>
            <a:spLocks noGrp="1"/>
          </p:cNvSpPr>
          <p:nvPr>
            <p:ph type="dt" sz="half" idx="10"/>
          </p:nvPr>
        </p:nvSpPr>
        <p:spPr/>
        <p:txBody>
          <a:bodyPr/>
          <a:lstStyle/>
          <a:p>
            <a:fld id="{22219794-2682-4DA3-9170-426CE814697D}" type="datetimeFigureOut">
              <a:rPr lang="tr-TR" smtClean="0"/>
              <a:t>19.01.2025</a:t>
            </a:fld>
            <a:endParaRPr lang="tr-TR"/>
          </a:p>
        </p:txBody>
      </p:sp>
      <p:sp>
        <p:nvSpPr>
          <p:cNvPr id="6" name="Footer Placeholder 5"/>
          <p:cNvSpPr>
            <a:spLocks noGrp="1"/>
          </p:cNvSpPr>
          <p:nvPr>
            <p:ph type="ftr" sz="quarter" idx="11"/>
          </p:nvPr>
        </p:nvSpPr>
        <p:spPr/>
        <p:txBody>
          <a:bodyPr/>
          <a:lstStyle/>
          <a:p>
            <a:endParaRPr lang="tr-TR"/>
          </a:p>
        </p:txBody>
      </p:sp>
      <p:sp>
        <p:nvSpPr>
          <p:cNvPr id="7" name="Slide Number Placeholder 6"/>
          <p:cNvSpPr>
            <a:spLocks noGrp="1"/>
          </p:cNvSpPr>
          <p:nvPr>
            <p:ph type="sldNum" sz="quarter" idx="12"/>
          </p:nvPr>
        </p:nvSpPr>
        <p:spPr/>
        <p:txBody>
          <a:bodyPr/>
          <a:lstStyle/>
          <a:p>
            <a:fld id="{48DA87A4-8FD2-46B0-99F8-EA49396E9023}" type="slidenum">
              <a:rPr lang="tr-TR" smtClean="0"/>
              <a:t>‹#›</a:t>
            </a:fld>
            <a:endParaRPr lang="tr-TR"/>
          </a:p>
        </p:txBody>
      </p:sp>
    </p:spTree>
    <p:extLst>
      <p:ext uri="{BB962C8B-B14F-4D97-AF65-F5344CB8AC3E}">
        <p14:creationId xmlns:p14="http://schemas.microsoft.com/office/powerpoint/2010/main" val="19763820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r-TR"/>
              <a:t>Asıl başlık stilini düzenlemek için tıklayın</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r-TR"/>
              <a:t>Asıl metin stillerini düzenlemek için tıklayın</a:t>
            </a:r>
          </a:p>
          <a:p>
            <a:pPr lvl="1"/>
            <a:r>
              <a:rPr lang="tr-TR"/>
              <a:t>İkinci düzey</a:t>
            </a:r>
          </a:p>
          <a:p>
            <a:pPr lvl="2"/>
            <a:r>
              <a:rPr lang="tr-TR"/>
              <a:t>Üçüncü düzey</a:t>
            </a:r>
          </a:p>
          <a:p>
            <a:pPr lvl="3"/>
            <a:r>
              <a:rPr lang="tr-TR"/>
              <a:t>Dördüncü düzey</a:t>
            </a:r>
          </a:p>
          <a:p>
            <a:pPr lvl="4"/>
            <a:r>
              <a:rPr lang="tr-TR"/>
              <a:t>Beşinci düzey</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2219794-2682-4DA3-9170-426CE814697D}" type="datetimeFigureOut">
              <a:rPr lang="tr-TR" smtClean="0"/>
              <a:t>19.01.2025</a:t>
            </a:fld>
            <a:endParaRPr lang="tr-T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tr-T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8DA87A4-8FD2-46B0-99F8-EA49396E9023}" type="slidenum">
              <a:rPr lang="tr-TR" smtClean="0"/>
              <a:t>‹#›</a:t>
            </a:fld>
            <a:endParaRPr lang="tr-TR"/>
          </a:p>
        </p:txBody>
      </p:sp>
    </p:spTree>
    <p:extLst>
      <p:ext uri="{BB962C8B-B14F-4D97-AF65-F5344CB8AC3E}">
        <p14:creationId xmlns:p14="http://schemas.microsoft.com/office/powerpoint/2010/main" val="4175827033"/>
      </p:ext>
    </p:extLst>
  </p:cSld>
  <p:clrMap bg1="lt1" tx1="dk1" bg2="lt2" tx2="dk2" accent1="accent1" accent2="accent2" accent3="accent3" accent4="accent4" accent5="accent5" accent6="accent6" hlink="hlink" folHlink="folHlink"/>
  <p:sldLayoutIdLst>
    <p:sldLayoutId id="2147483989" r:id="rId1"/>
    <p:sldLayoutId id="2147483990" r:id="rId2"/>
    <p:sldLayoutId id="2147483991" r:id="rId3"/>
    <p:sldLayoutId id="2147483992" r:id="rId4"/>
    <p:sldLayoutId id="2147483993" r:id="rId5"/>
    <p:sldLayoutId id="2147483994" r:id="rId6"/>
    <p:sldLayoutId id="2147483995" r:id="rId7"/>
    <p:sldLayoutId id="2147483996" r:id="rId8"/>
    <p:sldLayoutId id="2147483997" r:id="rId9"/>
    <p:sldLayoutId id="2147483998" r:id="rId10"/>
    <p:sldLayoutId id="21474839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6.png"/><Relationship Id="rId7" Type="http://schemas.openxmlformats.org/officeDocument/2006/relationships/image" Target="../media/image18.pn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17.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3.pn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24.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5.png"/><Relationship Id="rId7" Type="http://schemas.openxmlformats.org/officeDocument/2006/relationships/image" Target="../media/image18.png"/><Relationship Id="rId2"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jp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18.png"/><Relationship Id="rId2" Type="http://schemas.openxmlformats.org/officeDocument/2006/relationships/image" Target="../media/image8.jpg"/><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image" Target="../media/image25.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C5658-7273-A312-4E7D-4579343C7EF9}"/>
            </a:ext>
          </a:extLst>
        </p:cNvPr>
        <p:cNvGrpSpPr/>
        <p:nvPr/>
      </p:nvGrpSpPr>
      <p:grpSpPr>
        <a:xfrm>
          <a:off x="0" y="0"/>
          <a:ext cx="0" cy="0"/>
          <a:chOff x="0" y="0"/>
          <a:chExt cx="0" cy="0"/>
        </a:xfrm>
      </p:grpSpPr>
      <p:pic>
        <p:nvPicPr>
          <p:cNvPr id="9" name="Resim 8" descr="bilgisayar oyunu, video oyunu yazılımı, dijital kompozit oluşturma, Macera oyunu içeren bir resim&#10;&#10;Açıklama otomatik olarak oluşturuldu">
            <a:extLst>
              <a:ext uri="{FF2B5EF4-FFF2-40B4-BE49-F238E27FC236}">
                <a16:creationId xmlns:a16="http://schemas.microsoft.com/office/drawing/2014/main" id="{B1CB53A4-09E7-6BF6-C861-723C6ECA0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Resim 4" descr="amblem, simge, sembol, logo, ticari marka içeren bir resim&#10;&#10;Açıklama otomatik olarak oluşturuldu">
            <a:extLst>
              <a:ext uri="{FF2B5EF4-FFF2-40B4-BE49-F238E27FC236}">
                <a16:creationId xmlns:a16="http://schemas.microsoft.com/office/drawing/2014/main" id="{DE39599B-2898-31BD-BD59-94F8CB1F42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9537" y="392870"/>
            <a:ext cx="5252921" cy="5252921"/>
          </a:xfrm>
          <a:prstGeom prst="rect">
            <a:avLst/>
          </a:prstGeom>
        </p:spPr>
      </p:pic>
      <p:sp>
        <p:nvSpPr>
          <p:cNvPr id="10" name="Başlık 1">
            <a:extLst>
              <a:ext uri="{FF2B5EF4-FFF2-40B4-BE49-F238E27FC236}">
                <a16:creationId xmlns:a16="http://schemas.microsoft.com/office/drawing/2014/main" id="{EA0E1067-4975-306F-5A12-0C4D43CF97E9}"/>
              </a:ext>
            </a:extLst>
          </p:cNvPr>
          <p:cNvSpPr>
            <a:spLocks noGrp="1"/>
          </p:cNvSpPr>
          <p:nvPr>
            <p:ph type="ctrTitle"/>
          </p:nvPr>
        </p:nvSpPr>
        <p:spPr>
          <a:xfrm>
            <a:off x="1224295" y="5956820"/>
            <a:ext cx="9743403" cy="901180"/>
          </a:xfrm>
        </p:spPr>
        <p:txBody>
          <a:bodyPr anchor="b">
            <a:normAutofit/>
          </a:bodyPr>
          <a:lstStyle/>
          <a:p>
            <a:r>
              <a:rPr lang="tr-TR" sz="5200" dirty="0">
                <a:solidFill>
                  <a:schemeClr val="bg1"/>
                </a:solidFill>
              </a:rPr>
              <a:t>Ömer Faruk Aydın – </a:t>
            </a:r>
            <a:r>
              <a:rPr lang="tr-TR" sz="5200" dirty="0" err="1">
                <a:solidFill>
                  <a:schemeClr val="bg1"/>
                </a:solidFill>
              </a:rPr>
              <a:t>G221210370</a:t>
            </a:r>
            <a:endParaRPr lang="tr-TR" sz="5200" dirty="0">
              <a:solidFill>
                <a:schemeClr val="bg1"/>
              </a:solidFill>
            </a:endParaRPr>
          </a:p>
        </p:txBody>
      </p:sp>
    </p:spTree>
    <p:extLst>
      <p:ext uri="{BB962C8B-B14F-4D97-AF65-F5344CB8AC3E}">
        <p14:creationId xmlns:p14="http://schemas.microsoft.com/office/powerpoint/2010/main" val="163029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DFF25E-6569-CB7E-CE54-CD444862DF4E}"/>
            </a:ext>
          </a:extLst>
        </p:cNvPr>
        <p:cNvGrpSpPr/>
        <p:nvPr/>
      </p:nvGrpSpPr>
      <p:grpSpPr>
        <a:xfrm>
          <a:off x="0" y="0"/>
          <a:ext cx="0" cy="0"/>
          <a:chOff x="0" y="0"/>
          <a:chExt cx="0" cy="0"/>
        </a:xfrm>
      </p:grpSpPr>
      <p:pic>
        <p:nvPicPr>
          <p:cNvPr id="5" name="Resim 4" descr="bilgisayar oyunu, dijital kompozit oluşturma, ekran görüntüsü, doğa içeren bir resim&#10;&#10;Açıklama otomatik olarak oluşturuldu">
            <a:extLst>
              <a:ext uri="{FF2B5EF4-FFF2-40B4-BE49-F238E27FC236}">
                <a16:creationId xmlns:a16="http://schemas.microsoft.com/office/drawing/2014/main" id="{A4A65421-F499-4357-C1D3-B1DC345894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Alt Başlık 2">
            <a:extLst>
              <a:ext uri="{FF2B5EF4-FFF2-40B4-BE49-F238E27FC236}">
                <a16:creationId xmlns:a16="http://schemas.microsoft.com/office/drawing/2014/main" id="{1EF27121-9886-14B7-43AC-8D2070D8B462}"/>
              </a:ext>
            </a:extLst>
          </p:cNvPr>
          <p:cNvSpPr txBox="1">
            <a:spLocks/>
          </p:cNvSpPr>
          <p:nvPr/>
        </p:nvSpPr>
        <p:spPr>
          <a:xfrm>
            <a:off x="1635760" y="209464"/>
            <a:ext cx="9477718" cy="68207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tr-TR" sz="4400" b="1" dirty="0">
                <a:solidFill>
                  <a:schemeClr val="bg1"/>
                </a:solidFill>
                <a:latin typeface="+mj-lt"/>
              </a:rPr>
              <a:t>Karakter Avı Örnek Uygulama</a:t>
            </a:r>
          </a:p>
          <a:p>
            <a:endParaRPr lang="tr-TR" sz="4400" dirty="0">
              <a:solidFill>
                <a:schemeClr val="tx2"/>
              </a:solidFill>
              <a:latin typeface="+mj-lt"/>
            </a:endParaRPr>
          </a:p>
        </p:txBody>
      </p:sp>
      <p:sp>
        <p:nvSpPr>
          <p:cNvPr id="6" name="Başlık 1">
            <a:extLst>
              <a:ext uri="{FF2B5EF4-FFF2-40B4-BE49-F238E27FC236}">
                <a16:creationId xmlns:a16="http://schemas.microsoft.com/office/drawing/2014/main" id="{FEE18835-1A6F-705B-874D-106F7A3C14B8}"/>
              </a:ext>
            </a:extLst>
          </p:cNvPr>
          <p:cNvSpPr txBox="1">
            <a:spLocks/>
          </p:cNvSpPr>
          <p:nvPr/>
        </p:nvSpPr>
        <p:spPr>
          <a:xfrm>
            <a:off x="375920" y="818100"/>
            <a:ext cx="11537946" cy="1273627"/>
          </a:xfrm>
          <a:prstGeom prst="rect">
            <a:avLst/>
          </a:prstGeom>
        </p:spPr>
        <p:txBody>
          <a:bodyPr vert="horz" lIns="91440" tIns="45720" rIns="91440" bIns="45720" rtlCol="0" anchor="b">
            <a:normAutofit fontScale="850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2400" dirty="0">
                <a:solidFill>
                  <a:schemeClr val="bg1"/>
                </a:solidFill>
              </a:rPr>
              <a:t>Her soru için oyuncunun yalnızca 10 saniye süresi vardır. Zaman dolduğunda oyuncu cevap verememiş kabul edilir ve oyun sona erer.</a:t>
            </a:r>
          </a:p>
          <a:p>
            <a:pPr algn="l"/>
            <a:endParaRPr lang="tr-TR" sz="2400" dirty="0">
              <a:solidFill>
                <a:schemeClr val="bg1"/>
              </a:solidFill>
            </a:endParaRPr>
          </a:p>
          <a:p>
            <a:pPr algn="l"/>
            <a:r>
              <a:rPr lang="tr-TR" sz="2400" dirty="0">
                <a:solidFill>
                  <a:schemeClr val="bg1"/>
                </a:solidFill>
              </a:rPr>
              <a:t>Doğru cevap verdikçe sonraki soruya geçilir  ve sayaç 1 artar. Yanlış cevap verildiğinde ise oyun biter , kullanıcıya puanı gösterilir ve yeniden oyna butonu çıkar.</a:t>
            </a:r>
          </a:p>
        </p:txBody>
      </p:sp>
      <p:pic>
        <p:nvPicPr>
          <p:cNvPr id="8" name="Resim 7" descr="metin, ekran görüntüsü, yazılım, web sayfası içeren bir resim&#10;&#10;Açıklama otomatik olarak oluşturuldu">
            <a:extLst>
              <a:ext uri="{FF2B5EF4-FFF2-40B4-BE49-F238E27FC236}">
                <a16:creationId xmlns:a16="http://schemas.microsoft.com/office/drawing/2014/main" id="{2166D862-82AF-B703-0A38-417173C19D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134" y="2241408"/>
            <a:ext cx="1925447" cy="4278771"/>
          </a:xfrm>
          <a:prstGeom prst="rect">
            <a:avLst/>
          </a:prstGeom>
        </p:spPr>
      </p:pic>
      <p:pic>
        <p:nvPicPr>
          <p:cNvPr id="10" name="Resim 9" descr="metin, ekran görüntüsü, yazılım, işletim sistemi içeren bir resim&#10;&#10;Açıklama otomatik olarak oluşturuldu">
            <a:extLst>
              <a:ext uri="{FF2B5EF4-FFF2-40B4-BE49-F238E27FC236}">
                <a16:creationId xmlns:a16="http://schemas.microsoft.com/office/drawing/2014/main" id="{ABAF5842-4B4E-119B-E1D2-39E1EB1BED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82315" y="2241410"/>
            <a:ext cx="1925446" cy="4278769"/>
          </a:xfrm>
          <a:prstGeom prst="rect">
            <a:avLst/>
          </a:prstGeom>
        </p:spPr>
      </p:pic>
      <p:pic>
        <p:nvPicPr>
          <p:cNvPr id="12" name="Resim 11" descr="metin, ekran görüntüsü, yazılım, web sayfası içeren bir resim&#10;&#10;Açıklama otomatik olarak oluşturuldu">
            <a:extLst>
              <a:ext uri="{FF2B5EF4-FFF2-40B4-BE49-F238E27FC236}">
                <a16:creationId xmlns:a16="http://schemas.microsoft.com/office/drawing/2014/main" id="{5BE364DE-189A-36A5-EF0F-1F96FF7CA8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4241" y="2241408"/>
            <a:ext cx="1925446" cy="4278769"/>
          </a:xfrm>
          <a:prstGeom prst="rect">
            <a:avLst/>
          </a:prstGeom>
        </p:spPr>
      </p:pic>
      <p:pic>
        <p:nvPicPr>
          <p:cNvPr id="14" name="Resim 13" descr="metin, ekran görüntüsü, yazılım, bilgisayar simgesi içeren bir resim&#10;&#10;Açıklama otomatik olarak oluşturuldu">
            <a:extLst>
              <a:ext uri="{FF2B5EF4-FFF2-40B4-BE49-F238E27FC236}">
                <a16:creationId xmlns:a16="http://schemas.microsoft.com/office/drawing/2014/main" id="{9CC57E50-35CD-D5D9-8508-0F7A9F58AD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88421" y="2241408"/>
            <a:ext cx="1925445" cy="4278768"/>
          </a:xfrm>
          <a:prstGeom prst="rect">
            <a:avLst/>
          </a:prstGeom>
        </p:spPr>
      </p:pic>
      <p:pic>
        <p:nvPicPr>
          <p:cNvPr id="15" name="Resim 14" descr="grafik, karmin, üçgen, yaratıcılık içeren bir resim&#10;&#10;Açıklama otomatik olarak oluşturuldu">
            <a:extLst>
              <a:ext uri="{FF2B5EF4-FFF2-40B4-BE49-F238E27FC236}">
                <a16:creationId xmlns:a16="http://schemas.microsoft.com/office/drawing/2014/main" id="{14DEE1A0-C261-5702-120D-C9F8D0733D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402393" y="4259524"/>
            <a:ext cx="681110" cy="513191"/>
          </a:xfrm>
          <a:prstGeom prst="rect">
            <a:avLst/>
          </a:prstGeom>
        </p:spPr>
      </p:pic>
      <p:pic>
        <p:nvPicPr>
          <p:cNvPr id="16" name="Resim 15" descr="daire, renklilik içeren bir resim&#10;&#10;Açıklama otomatik olarak oluşturuldu">
            <a:extLst>
              <a:ext uri="{FF2B5EF4-FFF2-40B4-BE49-F238E27FC236}">
                <a16:creationId xmlns:a16="http://schemas.microsoft.com/office/drawing/2014/main" id="{086C86DE-CBB2-19B3-C0D2-3CDE9C7E083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93564" y="4457064"/>
            <a:ext cx="118110" cy="118110"/>
          </a:xfrm>
          <a:prstGeom prst="rect">
            <a:avLst/>
          </a:prstGeom>
        </p:spPr>
      </p:pic>
      <p:pic>
        <p:nvPicPr>
          <p:cNvPr id="17" name="Resim 16" descr="daire, renklilik içeren bir resim&#10;&#10;Açıklama otomatik olarak oluşturuldu">
            <a:extLst>
              <a:ext uri="{FF2B5EF4-FFF2-40B4-BE49-F238E27FC236}">
                <a16:creationId xmlns:a16="http://schemas.microsoft.com/office/drawing/2014/main" id="{2BAE5189-4DDE-D227-85E0-7BC3B0A77B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30928" y="4457064"/>
            <a:ext cx="118110" cy="118110"/>
          </a:xfrm>
          <a:prstGeom prst="rect">
            <a:avLst/>
          </a:prstGeom>
        </p:spPr>
      </p:pic>
      <p:pic>
        <p:nvPicPr>
          <p:cNvPr id="18" name="Resim 17" descr="daire, renklilik içeren bir resim&#10;&#10;Açıklama otomatik olarak oluşturuldu">
            <a:extLst>
              <a:ext uri="{FF2B5EF4-FFF2-40B4-BE49-F238E27FC236}">
                <a16:creationId xmlns:a16="http://schemas.microsoft.com/office/drawing/2014/main" id="{8702FD5D-235D-D11E-6D72-4DC2498B68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868292" y="4457064"/>
            <a:ext cx="118110" cy="118110"/>
          </a:xfrm>
          <a:prstGeom prst="rect">
            <a:avLst/>
          </a:prstGeom>
        </p:spPr>
      </p:pic>
      <p:pic>
        <p:nvPicPr>
          <p:cNvPr id="19" name="Resim 18" descr="grafik, karmin, üçgen, yaratıcılık içeren bir resim&#10;&#10;Açıklama otomatik olarak oluşturuldu">
            <a:extLst>
              <a:ext uri="{FF2B5EF4-FFF2-40B4-BE49-F238E27FC236}">
                <a16:creationId xmlns:a16="http://schemas.microsoft.com/office/drawing/2014/main" id="{32A086C7-EFE3-7E3C-D170-5D355EC81AF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109646" y="4267654"/>
            <a:ext cx="681110" cy="513191"/>
          </a:xfrm>
          <a:prstGeom prst="rect">
            <a:avLst/>
          </a:prstGeom>
        </p:spPr>
      </p:pic>
      <p:pic>
        <p:nvPicPr>
          <p:cNvPr id="20" name="Resim 19" descr="grafik, karmin, üçgen, yaratıcılık içeren bir resim&#10;&#10;Açıklama otomatik olarak oluşturuldu">
            <a:extLst>
              <a:ext uri="{FF2B5EF4-FFF2-40B4-BE49-F238E27FC236}">
                <a16:creationId xmlns:a16="http://schemas.microsoft.com/office/drawing/2014/main" id="{9B051F47-3E8B-E45B-822F-88A476B874F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9108497" y="4200468"/>
            <a:ext cx="681110" cy="513191"/>
          </a:xfrm>
          <a:prstGeom prst="rect">
            <a:avLst/>
          </a:prstGeom>
        </p:spPr>
      </p:pic>
    </p:spTree>
    <p:extLst>
      <p:ext uri="{BB962C8B-B14F-4D97-AF65-F5344CB8AC3E}">
        <p14:creationId xmlns:p14="http://schemas.microsoft.com/office/powerpoint/2010/main" val="36674487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D31C8-B3D5-C02D-AB76-03616BA120E5}"/>
            </a:ext>
          </a:extLst>
        </p:cNvPr>
        <p:cNvGrpSpPr/>
        <p:nvPr/>
      </p:nvGrpSpPr>
      <p:grpSpPr>
        <a:xfrm>
          <a:off x="0" y="0"/>
          <a:ext cx="0" cy="0"/>
          <a:chOff x="0" y="0"/>
          <a:chExt cx="0" cy="0"/>
        </a:xfrm>
      </p:grpSpPr>
      <p:pic>
        <p:nvPicPr>
          <p:cNvPr id="8" name="Resim 7" descr="dijital kompozit oluşturma, bilgisayar oyunu, ekran görüntüsü, video oyunu yazılımı içeren bir resim&#10;&#10;Açıklama otomatik olarak oluşturuldu">
            <a:extLst>
              <a:ext uri="{FF2B5EF4-FFF2-40B4-BE49-F238E27FC236}">
                <a16:creationId xmlns:a16="http://schemas.microsoft.com/office/drawing/2014/main" id="{AF0B588C-8F49-D2DA-4A32-2B22D53A96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Alt Başlık 2">
            <a:extLst>
              <a:ext uri="{FF2B5EF4-FFF2-40B4-BE49-F238E27FC236}">
                <a16:creationId xmlns:a16="http://schemas.microsoft.com/office/drawing/2014/main" id="{CAA7B059-B16B-5118-D472-D57E125A6F9E}"/>
              </a:ext>
            </a:extLst>
          </p:cNvPr>
          <p:cNvSpPr txBox="1">
            <a:spLocks/>
          </p:cNvSpPr>
          <p:nvPr/>
        </p:nvSpPr>
        <p:spPr>
          <a:xfrm>
            <a:off x="273846" y="255573"/>
            <a:ext cx="5822154" cy="68207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sz="4400" b="1" dirty="0">
                <a:solidFill>
                  <a:schemeClr val="bg1"/>
                </a:solidFill>
                <a:latin typeface="+mj-lt"/>
              </a:rPr>
              <a:t>Resim Tahmini Modu</a:t>
            </a:r>
            <a:endParaRPr lang="tr-TR" sz="4400" dirty="0">
              <a:solidFill>
                <a:schemeClr val="tx2"/>
              </a:solidFill>
              <a:latin typeface="+mj-lt"/>
            </a:endParaRPr>
          </a:p>
        </p:txBody>
      </p:sp>
      <p:sp>
        <p:nvSpPr>
          <p:cNvPr id="5" name="Başlık 1">
            <a:extLst>
              <a:ext uri="{FF2B5EF4-FFF2-40B4-BE49-F238E27FC236}">
                <a16:creationId xmlns:a16="http://schemas.microsoft.com/office/drawing/2014/main" id="{E2E007D2-199C-59DE-D041-DD417430B451}"/>
              </a:ext>
            </a:extLst>
          </p:cNvPr>
          <p:cNvSpPr txBox="1">
            <a:spLocks/>
          </p:cNvSpPr>
          <p:nvPr/>
        </p:nvSpPr>
        <p:spPr>
          <a:xfrm>
            <a:off x="273846" y="932041"/>
            <a:ext cx="8595834" cy="120779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2400" dirty="0">
                <a:solidFill>
                  <a:schemeClr val="bg1"/>
                </a:solidFill>
              </a:rPr>
              <a:t>Yapay zeka tarafından, </a:t>
            </a:r>
            <a:r>
              <a:rPr lang="tr-TR" sz="2400" dirty="0" err="1">
                <a:solidFill>
                  <a:schemeClr val="bg1"/>
                </a:solidFill>
              </a:rPr>
              <a:t>League</a:t>
            </a:r>
            <a:r>
              <a:rPr lang="tr-TR" sz="2400" dirty="0">
                <a:solidFill>
                  <a:schemeClr val="bg1"/>
                </a:solidFill>
              </a:rPr>
              <a:t> of </a:t>
            </a:r>
            <a:r>
              <a:rPr lang="tr-TR" sz="2400" dirty="0" err="1">
                <a:solidFill>
                  <a:schemeClr val="bg1"/>
                </a:solidFill>
              </a:rPr>
              <a:t>Legends</a:t>
            </a:r>
            <a:r>
              <a:rPr lang="tr-TR" sz="2400" dirty="0">
                <a:solidFill>
                  <a:schemeClr val="bg1"/>
                </a:solidFill>
              </a:rPr>
              <a:t> karakterlerinin özelliklerine dayalı olarak oluşturulan resimler kullanılarak hangi şampiyonun resminin gösterildiğini tahmin etme oyunudur.</a:t>
            </a:r>
          </a:p>
        </p:txBody>
      </p:sp>
      <p:pic>
        <p:nvPicPr>
          <p:cNvPr id="6" name="Resim 5">
            <a:extLst>
              <a:ext uri="{FF2B5EF4-FFF2-40B4-BE49-F238E27FC236}">
                <a16:creationId xmlns:a16="http://schemas.microsoft.com/office/drawing/2014/main" id="{219B456D-74B4-6425-21D1-208E60F59C0A}"/>
              </a:ext>
            </a:extLst>
          </p:cNvPr>
          <p:cNvPicPr>
            <a:picLocks noChangeAspect="1"/>
          </p:cNvPicPr>
          <p:nvPr/>
        </p:nvPicPr>
        <p:blipFill>
          <a:blip r:embed="rId3"/>
          <a:stretch>
            <a:fillRect/>
          </a:stretch>
        </p:blipFill>
        <p:spPr>
          <a:xfrm>
            <a:off x="3045135" y="2444551"/>
            <a:ext cx="3321778" cy="3216880"/>
          </a:xfrm>
          <a:prstGeom prst="rect">
            <a:avLst/>
          </a:prstGeom>
        </p:spPr>
      </p:pic>
      <p:pic>
        <p:nvPicPr>
          <p:cNvPr id="7" name="Resim 6" descr="grafik, karmin, üçgen, yaratıcılık içeren bir resim&#10;&#10;Açıklama otomatik olarak oluşturuldu">
            <a:extLst>
              <a:ext uri="{FF2B5EF4-FFF2-40B4-BE49-F238E27FC236}">
                <a16:creationId xmlns:a16="http://schemas.microsoft.com/office/drawing/2014/main" id="{57289DF9-10E9-BDF9-DC8F-688ED4174A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736079" y="3348452"/>
            <a:ext cx="1870138" cy="1409079"/>
          </a:xfrm>
          <a:prstGeom prst="rect">
            <a:avLst/>
          </a:prstGeom>
        </p:spPr>
      </p:pic>
      <p:pic>
        <p:nvPicPr>
          <p:cNvPr id="9" name="Resim 8" descr="siyah, karanlık içeren bir resim&#10;&#10;Açıklama otomatik olarak oluşturuldu">
            <a:extLst>
              <a:ext uri="{FF2B5EF4-FFF2-40B4-BE49-F238E27FC236}">
                <a16:creationId xmlns:a16="http://schemas.microsoft.com/office/drawing/2014/main" id="{277CF87A-0B39-29EE-3263-3A1EA3572C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20937615">
            <a:off x="5440428" y="4490005"/>
            <a:ext cx="728901" cy="728901"/>
          </a:xfrm>
          <a:prstGeom prst="rect">
            <a:avLst/>
          </a:prstGeom>
        </p:spPr>
      </p:pic>
      <p:pic>
        <p:nvPicPr>
          <p:cNvPr id="11" name="Resim 10" descr="metin, ekran görüntüsü, çizgi film, memeli içeren bir resim&#10;&#10;Açıklama otomatik olarak oluşturuldu">
            <a:extLst>
              <a:ext uri="{FF2B5EF4-FFF2-40B4-BE49-F238E27FC236}">
                <a16:creationId xmlns:a16="http://schemas.microsoft.com/office/drawing/2014/main" id="{C95A5F70-B82D-0718-B1CC-247C40E46C5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5383" y="802640"/>
            <a:ext cx="2587752" cy="5750560"/>
          </a:xfrm>
          <a:prstGeom prst="rect">
            <a:avLst/>
          </a:prstGeom>
        </p:spPr>
      </p:pic>
    </p:spTree>
    <p:extLst>
      <p:ext uri="{BB962C8B-B14F-4D97-AF65-F5344CB8AC3E}">
        <p14:creationId xmlns:p14="http://schemas.microsoft.com/office/powerpoint/2010/main" val="1573841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43D8E-9A1B-7DD7-EB89-675505068A4C}"/>
            </a:ext>
          </a:extLst>
        </p:cNvPr>
        <p:cNvGrpSpPr/>
        <p:nvPr/>
      </p:nvGrpSpPr>
      <p:grpSpPr>
        <a:xfrm>
          <a:off x="0" y="0"/>
          <a:ext cx="0" cy="0"/>
          <a:chOff x="0" y="0"/>
          <a:chExt cx="0" cy="0"/>
        </a:xfrm>
      </p:grpSpPr>
      <p:pic>
        <p:nvPicPr>
          <p:cNvPr id="5" name="Resim 4" descr="doğa, mağara içeren bir resim&#10;&#10;Açıklama otomatik olarak oluşturuldu">
            <a:extLst>
              <a:ext uri="{FF2B5EF4-FFF2-40B4-BE49-F238E27FC236}">
                <a16:creationId xmlns:a16="http://schemas.microsoft.com/office/drawing/2014/main" id="{BA197B13-FF4E-4D2C-4AE7-1EA5066D1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Alt Başlık 2">
            <a:extLst>
              <a:ext uri="{FF2B5EF4-FFF2-40B4-BE49-F238E27FC236}">
                <a16:creationId xmlns:a16="http://schemas.microsoft.com/office/drawing/2014/main" id="{E25E94CC-4E56-D8AC-11DE-9036733E5349}"/>
              </a:ext>
            </a:extLst>
          </p:cNvPr>
          <p:cNvSpPr txBox="1">
            <a:spLocks/>
          </p:cNvSpPr>
          <p:nvPr/>
        </p:nvSpPr>
        <p:spPr>
          <a:xfrm>
            <a:off x="1608629" y="209464"/>
            <a:ext cx="9477718" cy="68207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tr-TR" sz="4400" b="1" dirty="0">
                <a:solidFill>
                  <a:schemeClr val="bg1"/>
                </a:solidFill>
                <a:latin typeface="+mj-lt"/>
              </a:rPr>
              <a:t>Resim Tahmini Modu Örnek Uygulama</a:t>
            </a:r>
          </a:p>
          <a:p>
            <a:endParaRPr lang="tr-TR" sz="4400" dirty="0">
              <a:solidFill>
                <a:schemeClr val="tx2"/>
              </a:solidFill>
              <a:latin typeface="+mj-lt"/>
            </a:endParaRPr>
          </a:p>
        </p:txBody>
      </p:sp>
      <p:sp>
        <p:nvSpPr>
          <p:cNvPr id="7" name="Başlık 1">
            <a:extLst>
              <a:ext uri="{FF2B5EF4-FFF2-40B4-BE49-F238E27FC236}">
                <a16:creationId xmlns:a16="http://schemas.microsoft.com/office/drawing/2014/main" id="{6589B4C4-6371-1AA3-FEA3-0A2798911096}"/>
              </a:ext>
            </a:extLst>
          </p:cNvPr>
          <p:cNvSpPr txBox="1">
            <a:spLocks/>
          </p:cNvSpPr>
          <p:nvPr/>
        </p:nvSpPr>
        <p:spPr>
          <a:xfrm>
            <a:off x="447040" y="891543"/>
            <a:ext cx="11470640" cy="1784433"/>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2400" dirty="0">
                <a:solidFill>
                  <a:schemeClr val="bg1"/>
                </a:solidFill>
              </a:rPr>
              <a:t>Oyun başladığında, yapay zeka ile hazırlanmış rastgele bir </a:t>
            </a:r>
            <a:r>
              <a:rPr lang="tr-TR" sz="2400" dirty="0" err="1">
                <a:solidFill>
                  <a:schemeClr val="bg1"/>
                </a:solidFill>
              </a:rPr>
              <a:t>League</a:t>
            </a:r>
            <a:r>
              <a:rPr lang="tr-TR" sz="2400" dirty="0">
                <a:solidFill>
                  <a:schemeClr val="bg1"/>
                </a:solidFill>
              </a:rPr>
              <a:t> of </a:t>
            </a:r>
            <a:r>
              <a:rPr lang="tr-TR" sz="2400" dirty="0" err="1">
                <a:solidFill>
                  <a:schemeClr val="bg1"/>
                </a:solidFill>
              </a:rPr>
              <a:t>Legends</a:t>
            </a:r>
            <a:r>
              <a:rPr lang="tr-TR" sz="2400" dirty="0">
                <a:solidFill>
                  <a:schemeClr val="bg1"/>
                </a:solidFill>
              </a:rPr>
              <a:t> karakterinin görseli ekrana yüklenir. </a:t>
            </a:r>
          </a:p>
          <a:p>
            <a:pPr algn="l"/>
            <a:endParaRPr lang="tr-TR" sz="2400" dirty="0">
              <a:solidFill>
                <a:schemeClr val="bg1"/>
              </a:solidFill>
            </a:endParaRPr>
          </a:p>
          <a:p>
            <a:pPr algn="l"/>
            <a:r>
              <a:rPr lang="tr-TR" sz="2400" dirty="0">
                <a:solidFill>
                  <a:schemeClr val="bg1"/>
                </a:solidFill>
              </a:rPr>
              <a:t>Oyuncu doğru cevabı seçtiğinde cevap düğmesi yeşil renk ile vurgulanır. Puanı artırılır ve yeni bir soru otomatik olarak yüklenir. Oyuncu yanlış cevabı seçtiğinde yanlış cevap düğmesi kırmızı, doğru cevap düğmesi ise yeşil renk ile vurgulanır. Oyuncunun skoru sıfırlanır ve yeni bir soru yüklenir.</a:t>
            </a:r>
          </a:p>
        </p:txBody>
      </p:sp>
      <p:pic>
        <p:nvPicPr>
          <p:cNvPr id="12" name="Resim 11" descr="metin, ekran görüntüsü, kişi, şahıs, grafik tasarım içeren bir resim&#10;&#10;Açıklama otomatik olarak oluşturuldu">
            <a:extLst>
              <a:ext uri="{FF2B5EF4-FFF2-40B4-BE49-F238E27FC236}">
                <a16:creationId xmlns:a16="http://schemas.microsoft.com/office/drawing/2014/main" id="{92524991-3934-59C9-E30F-8EBAD7DB15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13699" y="2767416"/>
            <a:ext cx="1746504" cy="3881120"/>
          </a:xfrm>
          <a:prstGeom prst="rect">
            <a:avLst/>
          </a:prstGeom>
        </p:spPr>
      </p:pic>
      <p:pic>
        <p:nvPicPr>
          <p:cNvPr id="19" name="Resim 18" descr="grafik, karmin, üçgen, yaratıcılık içeren bir resim&#10;&#10;Açıklama otomatik olarak oluşturuldu">
            <a:extLst>
              <a:ext uri="{FF2B5EF4-FFF2-40B4-BE49-F238E27FC236}">
                <a16:creationId xmlns:a16="http://schemas.microsoft.com/office/drawing/2014/main" id="{22AF5E14-15C6-4C21-5B91-3712EED5F9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8891883" y="4253796"/>
            <a:ext cx="681110" cy="513191"/>
          </a:xfrm>
          <a:prstGeom prst="rect">
            <a:avLst/>
          </a:prstGeom>
        </p:spPr>
      </p:pic>
      <p:pic>
        <p:nvPicPr>
          <p:cNvPr id="20" name="Resim 19" descr="daire, renklilik içeren bir resim&#10;&#10;Açıklama otomatik olarak oluşturuldu">
            <a:extLst>
              <a:ext uri="{FF2B5EF4-FFF2-40B4-BE49-F238E27FC236}">
                <a16:creationId xmlns:a16="http://schemas.microsoft.com/office/drawing/2014/main" id="{1B1EF5C6-836C-55CA-3681-AC225383BCB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6070" y="4457063"/>
            <a:ext cx="118110" cy="118110"/>
          </a:xfrm>
          <a:prstGeom prst="rect">
            <a:avLst/>
          </a:prstGeom>
        </p:spPr>
      </p:pic>
      <p:pic>
        <p:nvPicPr>
          <p:cNvPr id="21" name="Resim 20" descr="daire, renklilik içeren bir resim&#10;&#10;Açıklama otomatik olarak oluşturuldu">
            <a:extLst>
              <a:ext uri="{FF2B5EF4-FFF2-40B4-BE49-F238E27FC236}">
                <a16:creationId xmlns:a16="http://schemas.microsoft.com/office/drawing/2014/main" id="{CFDA8C7B-BDBD-C024-6727-3CA22964F0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4456" y="4457063"/>
            <a:ext cx="118110" cy="118110"/>
          </a:xfrm>
          <a:prstGeom prst="rect">
            <a:avLst/>
          </a:prstGeom>
        </p:spPr>
      </p:pic>
      <p:pic>
        <p:nvPicPr>
          <p:cNvPr id="22" name="Resim 21" descr="daire, renklilik içeren bir resim&#10;&#10;Açıklama otomatik olarak oluşturuldu">
            <a:extLst>
              <a:ext uri="{FF2B5EF4-FFF2-40B4-BE49-F238E27FC236}">
                <a16:creationId xmlns:a16="http://schemas.microsoft.com/office/drawing/2014/main" id="{12945961-C32F-882D-CE1E-B3A54B8AEF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30639" y="4457063"/>
            <a:ext cx="118110" cy="118110"/>
          </a:xfrm>
          <a:prstGeom prst="rect">
            <a:avLst/>
          </a:prstGeom>
        </p:spPr>
      </p:pic>
      <p:pic>
        <p:nvPicPr>
          <p:cNvPr id="23" name="Resim 22" descr="grafik, karmin, üçgen, yaratıcılık içeren bir resim&#10;&#10;Açıklama otomatik olarak oluşturuldu">
            <a:extLst>
              <a:ext uri="{FF2B5EF4-FFF2-40B4-BE49-F238E27FC236}">
                <a16:creationId xmlns:a16="http://schemas.microsoft.com/office/drawing/2014/main" id="{51290EA5-CD53-7550-E334-CF318C981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509421" y="4260779"/>
            <a:ext cx="681110" cy="513191"/>
          </a:xfrm>
          <a:prstGeom prst="rect">
            <a:avLst/>
          </a:prstGeom>
        </p:spPr>
      </p:pic>
      <p:pic>
        <p:nvPicPr>
          <p:cNvPr id="24" name="Resim 23" descr="grafik, karmin, üçgen, yaratıcılık içeren bir resim&#10;&#10;Açıklama otomatik olarak oluşturuldu">
            <a:extLst>
              <a:ext uri="{FF2B5EF4-FFF2-40B4-BE49-F238E27FC236}">
                <a16:creationId xmlns:a16="http://schemas.microsoft.com/office/drawing/2014/main" id="{B71F8A9B-D864-17C0-B441-F2A42C3AD6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006933" y="4253796"/>
            <a:ext cx="681110" cy="513191"/>
          </a:xfrm>
          <a:prstGeom prst="rect">
            <a:avLst/>
          </a:prstGeom>
        </p:spPr>
      </p:pic>
      <p:pic>
        <p:nvPicPr>
          <p:cNvPr id="26" name="Resim 25" descr="metin, ekran görüntüsü, kişi, şahıs, grafik tasarım içeren bir resim&#10;&#10;Açıklama otomatik olarak oluşturuldu">
            <a:extLst>
              <a:ext uri="{FF2B5EF4-FFF2-40B4-BE49-F238E27FC236}">
                <a16:creationId xmlns:a16="http://schemas.microsoft.com/office/drawing/2014/main" id="{4971767A-21A2-1C1D-5741-BEB58A1285F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749" y="2767416"/>
            <a:ext cx="1746504" cy="3881120"/>
          </a:xfrm>
          <a:prstGeom prst="rect">
            <a:avLst/>
          </a:prstGeom>
        </p:spPr>
      </p:pic>
      <p:pic>
        <p:nvPicPr>
          <p:cNvPr id="28" name="Resim 27" descr="metin, ekran görüntüsü, grafik tasarım içeren bir resim&#10;&#10;Açıklama otomatik olarak oluşturuldu">
            <a:extLst>
              <a:ext uri="{FF2B5EF4-FFF2-40B4-BE49-F238E27FC236}">
                <a16:creationId xmlns:a16="http://schemas.microsoft.com/office/drawing/2014/main" id="{ABB5AE23-1546-3004-5D60-12C5CC553A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16710" y="2767416"/>
            <a:ext cx="1746505" cy="3881120"/>
          </a:xfrm>
          <a:prstGeom prst="rect">
            <a:avLst/>
          </a:prstGeom>
        </p:spPr>
      </p:pic>
      <p:pic>
        <p:nvPicPr>
          <p:cNvPr id="30" name="Resim 29" descr="metin, ekran görüntüsü, grafik tasarım içeren bir resim&#10;&#10;Açıklama otomatik olarak oluşturuldu">
            <a:extLst>
              <a:ext uri="{FF2B5EF4-FFF2-40B4-BE49-F238E27FC236}">
                <a16:creationId xmlns:a16="http://schemas.microsoft.com/office/drawing/2014/main" id="{A9C1131D-207F-EEE5-0D3E-F362794C529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93748" y="2767416"/>
            <a:ext cx="1746505" cy="3881122"/>
          </a:xfrm>
          <a:prstGeom prst="rect">
            <a:avLst/>
          </a:prstGeom>
        </p:spPr>
      </p:pic>
    </p:spTree>
    <p:extLst>
      <p:ext uri="{BB962C8B-B14F-4D97-AF65-F5344CB8AC3E}">
        <p14:creationId xmlns:p14="http://schemas.microsoft.com/office/powerpoint/2010/main" val="471950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A8E366-7984-F0D6-1136-59E451112E8F}"/>
            </a:ext>
          </a:extLst>
        </p:cNvPr>
        <p:cNvGrpSpPr/>
        <p:nvPr/>
      </p:nvGrpSpPr>
      <p:grpSpPr>
        <a:xfrm>
          <a:off x="0" y="0"/>
          <a:ext cx="0" cy="0"/>
          <a:chOff x="0" y="0"/>
          <a:chExt cx="0" cy="0"/>
        </a:xfrm>
      </p:grpSpPr>
      <p:pic>
        <p:nvPicPr>
          <p:cNvPr id="10" name="Resim 9" descr="bulut, doğa, manzara, su içeren bir resim&#10;&#10;Açıklama otomatik olarak oluşturuldu">
            <a:extLst>
              <a:ext uri="{FF2B5EF4-FFF2-40B4-BE49-F238E27FC236}">
                <a16:creationId xmlns:a16="http://schemas.microsoft.com/office/drawing/2014/main" id="{B553367B-F179-89DD-E3BB-2E48A96721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Alt Başlık 2">
            <a:extLst>
              <a:ext uri="{FF2B5EF4-FFF2-40B4-BE49-F238E27FC236}">
                <a16:creationId xmlns:a16="http://schemas.microsoft.com/office/drawing/2014/main" id="{BE619DB9-5C03-779F-B6A8-2F5FB747424B}"/>
              </a:ext>
            </a:extLst>
          </p:cNvPr>
          <p:cNvSpPr txBox="1">
            <a:spLocks/>
          </p:cNvSpPr>
          <p:nvPr/>
        </p:nvSpPr>
        <p:spPr>
          <a:xfrm>
            <a:off x="273845" y="255573"/>
            <a:ext cx="6093067" cy="68207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sz="4400" b="1" dirty="0">
                <a:solidFill>
                  <a:schemeClr val="bg1"/>
                </a:solidFill>
                <a:latin typeface="+mj-lt"/>
              </a:rPr>
              <a:t>Resim Tahmini Modu 2</a:t>
            </a:r>
            <a:endParaRPr lang="tr-TR" sz="4400" dirty="0">
              <a:solidFill>
                <a:schemeClr val="tx2"/>
              </a:solidFill>
              <a:latin typeface="+mj-lt"/>
            </a:endParaRPr>
          </a:p>
        </p:txBody>
      </p:sp>
      <p:sp>
        <p:nvSpPr>
          <p:cNvPr id="5" name="Başlık 1">
            <a:extLst>
              <a:ext uri="{FF2B5EF4-FFF2-40B4-BE49-F238E27FC236}">
                <a16:creationId xmlns:a16="http://schemas.microsoft.com/office/drawing/2014/main" id="{6E06A570-6327-2FFA-8052-8774ADA0AD57}"/>
              </a:ext>
            </a:extLst>
          </p:cNvPr>
          <p:cNvSpPr txBox="1">
            <a:spLocks/>
          </p:cNvSpPr>
          <p:nvPr/>
        </p:nvSpPr>
        <p:spPr>
          <a:xfrm>
            <a:off x="273845" y="894419"/>
            <a:ext cx="8595834" cy="155013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2400" dirty="0">
                <a:solidFill>
                  <a:schemeClr val="bg1"/>
                </a:solidFill>
              </a:rPr>
              <a:t>Yapay zeka tarafından, iki farklı </a:t>
            </a:r>
            <a:r>
              <a:rPr lang="tr-TR" sz="2400" dirty="0" err="1">
                <a:solidFill>
                  <a:schemeClr val="bg1"/>
                </a:solidFill>
              </a:rPr>
              <a:t>League</a:t>
            </a:r>
            <a:r>
              <a:rPr lang="tr-TR" sz="2400" dirty="0">
                <a:solidFill>
                  <a:schemeClr val="bg1"/>
                </a:solidFill>
              </a:rPr>
              <a:t> of </a:t>
            </a:r>
            <a:r>
              <a:rPr lang="tr-TR" sz="2400" dirty="0" err="1">
                <a:solidFill>
                  <a:schemeClr val="bg1"/>
                </a:solidFill>
              </a:rPr>
              <a:t>Legends</a:t>
            </a:r>
            <a:r>
              <a:rPr lang="tr-TR" sz="2400" dirty="0">
                <a:solidFill>
                  <a:schemeClr val="bg1"/>
                </a:solidFill>
              </a:rPr>
              <a:t> karakterinin özelliklerinin birleştirilmesiyle oluşturulan resimler üzerinden, bu karışımı hangi iki şampiyonun oluşturduğunu tahmin etme oyunudur. Bu mod, daha karmaşık ve dikkat gerektiren bir deneyim sunar.</a:t>
            </a:r>
          </a:p>
        </p:txBody>
      </p:sp>
      <p:pic>
        <p:nvPicPr>
          <p:cNvPr id="6" name="Resim 5">
            <a:extLst>
              <a:ext uri="{FF2B5EF4-FFF2-40B4-BE49-F238E27FC236}">
                <a16:creationId xmlns:a16="http://schemas.microsoft.com/office/drawing/2014/main" id="{2A8CFEB3-DEF3-7ED3-AD81-B07775240C31}"/>
              </a:ext>
            </a:extLst>
          </p:cNvPr>
          <p:cNvPicPr>
            <a:picLocks noChangeAspect="1"/>
          </p:cNvPicPr>
          <p:nvPr/>
        </p:nvPicPr>
        <p:blipFill>
          <a:blip r:embed="rId3"/>
          <a:stretch>
            <a:fillRect/>
          </a:stretch>
        </p:blipFill>
        <p:spPr>
          <a:xfrm>
            <a:off x="3045133" y="2805009"/>
            <a:ext cx="3321778" cy="3216880"/>
          </a:xfrm>
          <a:prstGeom prst="rect">
            <a:avLst/>
          </a:prstGeom>
        </p:spPr>
      </p:pic>
      <p:pic>
        <p:nvPicPr>
          <p:cNvPr id="7" name="Resim 6" descr="grafik, karmin, üçgen, yaratıcılık içeren bir resim&#10;&#10;Açıklama otomatik olarak oluşturuldu">
            <a:extLst>
              <a:ext uri="{FF2B5EF4-FFF2-40B4-BE49-F238E27FC236}">
                <a16:creationId xmlns:a16="http://schemas.microsoft.com/office/drawing/2014/main" id="{018FA72E-3B0F-7E83-FB01-6A6C86C715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6736078" y="3708910"/>
            <a:ext cx="1870138" cy="1409079"/>
          </a:xfrm>
          <a:prstGeom prst="rect">
            <a:avLst/>
          </a:prstGeom>
        </p:spPr>
      </p:pic>
      <p:pic>
        <p:nvPicPr>
          <p:cNvPr id="11" name="Resim 10" descr="metin, ekran görüntüsü, resif, grafik tasarım içeren bir resim&#10;&#10;Açıklama otomatik olarak oluşturuldu">
            <a:extLst>
              <a:ext uri="{FF2B5EF4-FFF2-40B4-BE49-F238E27FC236}">
                <a16:creationId xmlns:a16="http://schemas.microsoft.com/office/drawing/2014/main" id="{90193355-F319-02E8-DD3D-78C96A3675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75383" y="317825"/>
            <a:ext cx="2800057" cy="6222349"/>
          </a:xfrm>
          <a:prstGeom prst="rect">
            <a:avLst/>
          </a:prstGeom>
        </p:spPr>
      </p:pic>
    </p:spTree>
    <p:extLst>
      <p:ext uri="{BB962C8B-B14F-4D97-AF65-F5344CB8AC3E}">
        <p14:creationId xmlns:p14="http://schemas.microsoft.com/office/powerpoint/2010/main" val="33806526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7600E-C6B6-34DC-E2E0-EDF12C38B12D}"/>
            </a:ext>
          </a:extLst>
        </p:cNvPr>
        <p:cNvGrpSpPr/>
        <p:nvPr/>
      </p:nvGrpSpPr>
      <p:grpSpPr>
        <a:xfrm>
          <a:off x="0" y="0"/>
          <a:ext cx="0" cy="0"/>
          <a:chOff x="0" y="0"/>
          <a:chExt cx="0" cy="0"/>
        </a:xfrm>
      </p:grpSpPr>
      <p:pic>
        <p:nvPicPr>
          <p:cNvPr id="5" name="Resim 4" descr="bilgisayar oyunu, dijital kompozit oluşturma, ekran görüntüsü, doğa içeren bir resim&#10;&#10;Açıklama otomatik olarak oluşturuldu">
            <a:extLst>
              <a:ext uri="{FF2B5EF4-FFF2-40B4-BE49-F238E27FC236}">
                <a16:creationId xmlns:a16="http://schemas.microsoft.com/office/drawing/2014/main" id="{CC4613BA-87D7-C1A5-F8AB-E2CF2A3715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Alt Başlık 2">
            <a:extLst>
              <a:ext uri="{FF2B5EF4-FFF2-40B4-BE49-F238E27FC236}">
                <a16:creationId xmlns:a16="http://schemas.microsoft.com/office/drawing/2014/main" id="{BBCF5A0F-524E-279B-3AE7-06BE20FEE86E}"/>
              </a:ext>
            </a:extLst>
          </p:cNvPr>
          <p:cNvSpPr txBox="1">
            <a:spLocks/>
          </p:cNvSpPr>
          <p:nvPr/>
        </p:nvSpPr>
        <p:spPr>
          <a:xfrm>
            <a:off x="447040" y="209464"/>
            <a:ext cx="11297919" cy="68207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tr-TR" sz="4400" b="1" dirty="0">
                <a:solidFill>
                  <a:schemeClr val="bg1"/>
                </a:solidFill>
                <a:latin typeface="+mj-lt"/>
              </a:rPr>
              <a:t>Resim Tahmini Modu 2 Örnek Uygulama</a:t>
            </a:r>
          </a:p>
          <a:p>
            <a:endParaRPr lang="tr-TR" sz="4400" dirty="0">
              <a:solidFill>
                <a:schemeClr val="tx2"/>
              </a:solidFill>
              <a:latin typeface="+mj-lt"/>
            </a:endParaRPr>
          </a:p>
        </p:txBody>
      </p:sp>
      <p:sp>
        <p:nvSpPr>
          <p:cNvPr id="7" name="Başlık 1">
            <a:extLst>
              <a:ext uri="{FF2B5EF4-FFF2-40B4-BE49-F238E27FC236}">
                <a16:creationId xmlns:a16="http://schemas.microsoft.com/office/drawing/2014/main" id="{A3DF3B1E-B3E2-C680-39E6-48CECBF15ABB}"/>
              </a:ext>
            </a:extLst>
          </p:cNvPr>
          <p:cNvSpPr txBox="1">
            <a:spLocks/>
          </p:cNvSpPr>
          <p:nvPr/>
        </p:nvSpPr>
        <p:spPr>
          <a:xfrm>
            <a:off x="447040" y="891543"/>
            <a:ext cx="11470640" cy="1784433"/>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2400" dirty="0">
                <a:solidFill>
                  <a:schemeClr val="bg1"/>
                </a:solidFill>
              </a:rPr>
              <a:t>Oyun başladığında, yapay zeka ile hazırlanmış rastgele 2 </a:t>
            </a:r>
            <a:r>
              <a:rPr lang="tr-TR" sz="2400" dirty="0" err="1">
                <a:solidFill>
                  <a:schemeClr val="bg1"/>
                </a:solidFill>
              </a:rPr>
              <a:t>League</a:t>
            </a:r>
            <a:r>
              <a:rPr lang="tr-TR" sz="2400" dirty="0">
                <a:solidFill>
                  <a:schemeClr val="bg1"/>
                </a:solidFill>
              </a:rPr>
              <a:t> of </a:t>
            </a:r>
            <a:r>
              <a:rPr lang="tr-TR" sz="2400" dirty="0" err="1">
                <a:solidFill>
                  <a:schemeClr val="bg1"/>
                </a:solidFill>
              </a:rPr>
              <a:t>Legends</a:t>
            </a:r>
            <a:r>
              <a:rPr lang="tr-TR" sz="2400" dirty="0">
                <a:solidFill>
                  <a:schemeClr val="bg1"/>
                </a:solidFill>
              </a:rPr>
              <a:t> karakterinin görseli ekrana yüklenir. </a:t>
            </a:r>
          </a:p>
          <a:p>
            <a:pPr algn="l"/>
            <a:endParaRPr lang="tr-TR" sz="2400" dirty="0">
              <a:solidFill>
                <a:schemeClr val="bg1"/>
              </a:solidFill>
            </a:endParaRPr>
          </a:p>
          <a:p>
            <a:pPr algn="l"/>
            <a:r>
              <a:rPr lang="tr-TR" sz="2400" dirty="0">
                <a:solidFill>
                  <a:schemeClr val="bg1"/>
                </a:solidFill>
              </a:rPr>
              <a:t>Oyuncu doğru cevabı seçtiğinde cevap düğmesi yeşil renk ile vurgulanır. Puanı artırılır ve yeni bir soru otomatik olarak yüklenir. Oyuncu yanlış cevabı seçtiğinde yanlış cevap düğmesi kırmızı, doğru cevap düğmesi ise yeşil renk ile vurgulanır. Oyuncunun skoru sıfırlanır ve yeni bir soru yüklenir.</a:t>
            </a:r>
          </a:p>
        </p:txBody>
      </p:sp>
      <p:pic>
        <p:nvPicPr>
          <p:cNvPr id="9" name="Resim 8" descr="metin, ekran görüntüsü, resif, grafik tasarım içeren bir resim&#10;&#10;Açıklama otomatik olarak oluşturuldu">
            <a:extLst>
              <a:ext uri="{FF2B5EF4-FFF2-40B4-BE49-F238E27FC236}">
                <a16:creationId xmlns:a16="http://schemas.microsoft.com/office/drawing/2014/main" id="{84B26BF2-89F3-2971-A2B1-E408EBC0E3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10" y="2917868"/>
            <a:ext cx="1664208" cy="3698240"/>
          </a:xfrm>
          <a:prstGeom prst="rect">
            <a:avLst/>
          </a:prstGeom>
        </p:spPr>
      </p:pic>
      <p:pic>
        <p:nvPicPr>
          <p:cNvPr id="12" name="Resim 11" descr="metin, ekran görüntüsü, grafik tasarım içeren bir resim&#10;&#10;Açıklama otomatik olarak oluşturuldu">
            <a:extLst>
              <a:ext uri="{FF2B5EF4-FFF2-40B4-BE49-F238E27FC236}">
                <a16:creationId xmlns:a16="http://schemas.microsoft.com/office/drawing/2014/main" id="{3351382A-4FC6-3357-BD89-06E3EFF5746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4464" y="2917865"/>
            <a:ext cx="1664208" cy="3698240"/>
          </a:xfrm>
          <a:prstGeom prst="rect">
            <a:avLst/>
          </a:prstGeom>
        </p:spPr>
      </p:pic>
      <p:pic>
        <p:nvPicPr>
          <p:cNvPr id="16" name="Resim 15" descr="metin, ekran görüntüsü, grafik tasarım, grafik içeren bir resim&#10;&#10;Açıklama otomatik olarak oluşturuldu">
            <a:extLst>
              <a:ext uri="{FF2B5EF4-FFF2-40B4-BE49-F238E27FC236}">
                <a16:creationId xmlns:a16="http://schemas.microsoft.com/office/drawing/2014/main" id="{86365204-D0ED-EB92-C922-25F8877B80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87661" y="2917866"/>
            <a:ext cx="1664207" cy="3698240"/>
          </a:xfrm>
          <a:prstGeom prst="rect">
            <a:avLst/>
          </a:prstGeom>
        </p:spPr>
      </p:pic>
      <p:pic>
        <p:nvPicPr>
          <p:cNvPr id="18" name="Resim 17" descr="metin, ekran görüntüsü, grafik tasarım, grafik içeren bir resim&#10;&#10;Açıklama otomatik olarak oluşturuldu">
            <a:extLst>
              <a:ext uri="{FF2B5EF4-FFF2-40B4-BE49-F238E27FC236}">
                <a16:creationId xmlns:a16="http://schemas.microsoft.com/office/drawing/2014/main" id="{C1C0549B-A73F-BB8B-5760-29A1DB931E8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25084" y="2917866"/>
            <a:ext cx="1664208" cy="3698240"/>
          </a:xfrm>
          <a:prstGeom prst="rect">
            <a:avLst/>
          </a:prstGeom>
        </p:spPr>
      </p:pic>
      <p:pic>
        <p:nvPicPr>
          <p:cNvPr id="19" name="Resim 18" descr="grafik, karmin, üçgen, yaratıcılık içeren bir resim&#10;&#10;Açıklama otomatik olarak oluşturuldu">
            <a:extLst>
              <a:ext uri="{FF2B5EF4-FFF2-40B4-BE49-F238E27FC236}">
                <a16:creationId xmlns:a16="http://schemas.microsoft.com/office/drawing/2014/main" id="{2C76EC0A-DC6B-A46D-96F9-994629EFDC4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555116" y="4510392"/>
            <a:ext cx="681110" cy="513191"/>
          </a:xfrm>
          <a:prstGeom prst="rect">
            <a:avLst/>
          </a:prstGeom>
        </p:spPr>
      </p:pic>
      <p:pic>
        <p:nvPicPr>
          <p:cNvPr id="20" name="Resim 19" descr="daire, renklilik içeren bir resim&#10;&#10;Açıklama otomatik olarak oluşturuldu">
            <a:extLst>
              <a:ext uri="{FF2B5EF4-FFF2-40B4-BE49-F238E27FC236}">
                <a16:creationId xmlns:a16="http://schemas.microsoft.com/office/drawing/2014/main" id="{EE345A9E-2FB2-95ED-84FE-63BA89E6844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2561" y="4707932"/>
            <a:ext cx="118110" cy="118110"/>
          </a:xfrm>
          <a:prstGeom prst="rect">
            <a:avLst/>
          </a:prstGeom>
        </p:spPr>
      </p:pic>
      <p:pic>
        <p:nvPicPr>
          <p:cNvPr id="21" name="Resim 20" descr="daire, renklilik içeren bir resim&#10;&#10;Açıklama otomatik olarak oluşturuldu">
            <a:extLst>
              <a:ext uri="{FF2B5EF4-FFF2-40B4-BE49-F238E27FC236}">
                <a16:creationId xmlns:a16="http://schemas.microsoft.com/office/drawing/2014/main" id="{926F1B58-0F6F-0A5E-7955-21B8800C97A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6885" y="4707932"/>
            <a:ext cx="118110" cy="118110"/>
          </a:xfrm>
          <a:prstGeom prst="rect">
            <a:avLst/>
          </a:prstGeom>
        </p:spPr>
      </p:pic>
      <p:pic>
        <p:nvPicPr>
          <p:cNvPr id="22" name="Resim 21" descr="daire, renklilik içeren bir resim&#10;&#10;Açıklama otomatik olarak oluşturuldu">
            <a:extLst>
              <a:ext uri="{FF2B5EF4-FFF2-40B4-BE49-F238E27FC236}">
                <a16:creationId xmlns:a16="http://schemas.microsoft.com/office/drawing/2014/main" id="{B65392E0-5E85-699F-6412-6CED92DABAB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1209" y="4707932"/>
            <a:ext cx="118110" cy="118110"/>
          </a:xfrm>
          <a:prstGeom prst="rect">
            <a:avLst/>
          </a:prstGeom>
        </p:spPr>
      </p:pic>
      <p:pic>
        <p:nvPicPr>
          <p:cNvPr id="23" name="Resim 22" descr="grafik, karmin, üçgen, yaratıcılık içeren bir resim&#10;&#10;Açıklama otomatik olarak oluşturuldu">
            <a:extLst>
              <a:ext uri="{FF2B5EF4-FFF2-40B4-BE49-F238E27FC236}">
                <a16:creationId xmlns:a16="http://schemas.microsoft.com/office/drawing/2014/main" id="{CE132C75-3851-6019-54C9-A821161EBE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074588" y="4510389"/>
            <a:ext cx="681110" cy="513191"/>
          </a:xfrm>
          <a:prstGeom prst="rect">
            <a:avLst/>
          </a:prstGeom>
        </p:spPr>
      </p:pic>
      <p:pic>
        <p:nvPicPr>
          <p:cNvPr id="24" name="Resim 23" descr="grafik, karmin, üçgen, yaratıcılık içeren bir resim&#10;&#10;Açıklama otomatik olarak oluşturuldu">
            <a:extLst>
              <a:ext uri="{FF2B5EF4-FFF2-40B4-BE49-F238E27FC236}">
                <a16:creationId xmlns:a16="http://schemas.microsoft.com/office/drawing/2014/main" id="{8F9C1F37-4B50-F13D-8A63-38D7855FDB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8847921" y="4510390"/>
            <a:ext cx="681110" cy="513191"/>
          </a:xfrm>
          <a:prstGeom prst="rect">
            <a:avLst/>
          </a:prstGeom>
        </p:spPr>
      </p:pic>
    </p:spTree>
    <p:extLst>
      <p:ext uri="{BB962C8B-B14F-4D97-AF65-F5344CB8AC3E}">
        <p14:creationId xmlns:p14="http://schemas.microsoft.com/office/powerpoint/2010/main" val="35610234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89214-46E8-5884-6594-58B65459F25D}"/>
            </a:ext>
          </a:extLst>
        </p:cNvPr>
        <p:cNvGrpSpPr/>
        <p:nvPr/>
      </p:nvGrpSpPr>
      <p:grpSpPr>
        <a:xfrm>
          <a:off x="0" y="0"/>
          <a:ext cx="0" cy="0"/>
          <a:chOff x="0" y="0"/>
          <a:chExt cx="0" cy="0"/>
        </a:xfrm>
      </p:grpSpPr>
      <p:pic>
        <p:nvPicPr>
          <p:cNvPr id="5" name="Resim 4" descr="bilgisayar oyunu, dijital kompozit oluşturma, ekran görüntüsü, doğa içeren bir resim&#10;&#10;Açıklama otomatik olarak oluşturuldu">
            <a:extLst>
              <a:ext uri="{FF2B5EF4-FFF2-40B4-BE49-F238E27FC236}">
                <a16:creationId xmlns:a16="http://schemas.microsoft.com/office/drawing/2014/main" id="{3F542D68-D61B-D9DE-E36D-927A63F03F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980D0429-1E36-3FCB-E277-731F3A2A512C}"/>
              </a:ext>
            </a:extLst>
          </p:cNvPr>
          <p:cNvSpPr>
            <a:spLocks noGrp="1"/>
          </p:cNvSpPr>
          <p:nvPr>
            <p:ph type="ctrTitle"/>
          </p:nvPr>
        </p:nvSpPr>
        <p:spPr>
          <a:xfrm>
            <a:off x="496477" y="1484630"/>
            <a:ext cx="11199045" cy="947486"/>
          </a:xfrm>
        </p:spPr>
        <p:txBody>
          <a:bodyPr anchor="b">
            <a:normAutofit/>
          </a:bodyPr>
          <a:lstStyle/>
          <a:p>
            <a:pPr algn="l"/>
            <a:r>
              <a:rPr lang="tr-TR" sz="2400" dirty="0">
                <a:solidFill>
                  <a:schemeClr val="bg1"/>
                </a:solidFill>
              </a:rPr>
              <a:t>Bu proje, </a:t>
            </a:r>
            <a:r>
              <a:rPr lang="tr-TR" sz="2400" dirty="0" err="1">
                <a:solidFill>
                  <a:schemeClr val="bg1"/>
                </a:solidFill>
              </a:rPr>
              <a:t>League</a:t>
            </a:r>
            <a:r>
              <a:rPr lang="tr-TR" sz="2400" dirty="0">
                <a:solidFill>
                  <a:schemeClr val="bg1"/>
                </a:solidFill>
              </a:rPr>
              <a:t> of </a:t>
            </a:r>
            <a:r>
              <a:rPr lang="tr-TR" sz="2400" dirty="0" err="1">
                <a:solidFill>
                  <a:schemeClr val="bg1"/>
                </a:solidFill>
              </a:rPr>
              <a:t>Legends</a:t>
            </a:r>
            <a:r>
              <a:rPr lang="tr-TR" sz="2400" dirty="0">
                <a:solidFill>
                  <a:schemeClr val="bg1"/>
                </a:solidFill>
              </a:rPr>
              <a:t> evreninde yer alan karakterlerin görselleri ve bilgileri üzerine kurulu bir mobil </a:t>
            </a:r>
            <a:r>
              <a:rPr lang="tr-TR" sz="2400" dirty="0" err="1">
                <a:solidFill>
                  <a:schemeClr val="bg1"/>
                </a:solidFill>
              </a:rPr>
              <a:t>quiz</a:t>
            </a:r>
            <a:r>
              <a:rPr lang="tr-TR" sz="2400" dirty="0">
                <a:solidFill>
                  <a:schemeClr val="bg1"/>
                </a:solidFill>
              </a:rPr>
              <a:t> uygulamasıdır.</a:t>
            </a:r>
          </a:p>
        </p:txBody>
      </p:sp>
      <p:sp>
        <p:nvSpPr>
          <p:cNvPr id="3" name="Alt Başlık 2">
            <a:extLst>
              <a:ext uri="{FF2B5EF4-FFF2-40B4-BE49-F238E27FC236}">
                <a16:creationId xmlns:a16="http://schemas.microsoft.com/office/drawing/2014/main" id="{E3EE1401-CF10-525C-35E7-5F1EABCBFDCB}"/>
              </a:ext>
            </a:extLst>
          </p:cNvPr>
          <p:cNvSpPr>
            <a:spLocks noGrp="1"/>
          </p:cNvSpPr>
          <p:nvPr>
            <p:ph type="subTitle" idx="1"/>
          </p:nvPr>
        </p:nvSpPr>
        <p:spPr>
          <a:xfrm>
            <a:off x="2993087" y="268572"/>
            <a:ext cx="5321354" cy="947486"/>
          </a:xfrm>
        </p:spPr>
        <p:txBody>
          <a:bodyPr>
            <a:noAutofit/>
          </a:bodyPr>
          <a:lstStyle/>
          <a:p>
            <a:r>
              <a:rPr lang="tr-TR" sz="6000" b="1" dirty="0">
                <a:solidFill>
                  <a:schemeClr val="bg1"/>
                </a:solidFill>
                <a:latin typeface="+mj-lt"/>
              </a:rPr>
              <a:t>Proje Tanımı</a:t>
            </a:r>
            <a:endParaRPr lang="tr-TR" sz="6000" dirty="0">
              <a:solidFill>
                <a:schemeClr val="tx2"/>
              </a:solidFill>
              <a:latin typeface="+mj-lt"/>
            </a:endParaRPr>
          </a:p>
        </p:txBody>
      </p:sp>
      <p:pic>
        <p:nvPicPr>
          <p:cNvPr id="6" name="Resim 5" descr="çizgi film, Animasyon, Çizgi film, kurgu edebiyat içeren bir resim&#10;&#10;Açıklama otomatik olarak oluşturuldu">
            <a:extLst>
              <a:ext uri="{FF2B5EF4-FFF2-40B4-BE49-F238E27FC236}">
                <a16:creationId xmlns:a16="http://schemas.microsoft.com/office/drawing/2014/main" id="{03C04A8C-C1CF-73D1-AD66-3A12FCD3A5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01396" y="2473517"/>
            <a:ext cx="3904735" cy="3904735"/>
          </a:xfrm>
          <a:prstGeom prst="rect">
            <a:avLst/>
          </a:prstGeom>
        </p:spPr>
      </p:pic>
    </p:spTree>
    <p:extLst>
      <p:ext uri="{BB962C8B-B14F-4D97-AF65-F5344CB8AC3E}">
        <p14:creationId xmlns:p14="http://schemas.microsoft.com/office/powerpoint/2010/main" val="17760279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4D5989-F680-F467-ADC0-EB684A66B19B}"/>
            </a:ext>
          </a:extLst>
        </p:cNvPr>
        <p:cNvGrpSpPr/>
        <p:nvPr/>
      </p:nvGrpSpPr>
      <p:grpSpPr>
        <a:xfrm>
          <a:off x="0" y="0"/>
          <a:ext cx="0" cy="0"/>
          <a:chOff x="0" y="0"/>
          <a:chExt cx="0" cy="0"/>
        </a:xfrm>
      </p:grpSpPr>
      <p:pic>
        <p:nvPicPr>
          <p:cNvPr id="9" name="Resim 8" descr="doğa, bilgisayar oyunu, ekran görüntüsü, manzara içeren bir resim&#10;&#10;Açıklama otomatik olarak oluşturuldu">
            <a:extLst>
              <a:ext uri="{FF2B5EF4-FFF2-40B4-BE49-F238E27FC236}">
                <a16:creationId xmlns:a16="http://schemas.microsoft.com/office/drawing/2014/main" id="{EAECBBF8-35D9-32F8-F146-A6B1E9D811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711E2FBA-005F-C948-D5A9-813E26645F4E}"/>
              </a:ext>
            </a:extLst>
          </p:cNvPr>
          <p:cNvSpPr>
            <a:spLocks noGrp="1"/>
          </p:cNvSpPr>
          <p:nvPr>
            <p:ph type="ctrTitle"/>
          </p:nvPr>
        </p:nvSpPr>
        <p:spPr>
          <a:xfrm>
            <a:off x="2345725" y="586740"/>
            <a:ext cx="7500549" cy="859460"/>
          </a:xfrm>
        </p:spPr>
        <p:txBody>
          <a:bodyPr anchor="b">
            <a:normAutofit/>
          </a:bodyPr>
          <a:lstStyle/>
          <a:p>
            <a:r>
              <a:rPr lang="tr-TR" sz="5200" dirty="0">
                <a:solidFill>
                  <a:schemeClr val="bg1"/>
                </a:solidFill>
              </a:rPr>
              <a:t>Kullanılan Teknolojiler</a:t>
            </a:r>
          </a:p>
        </p:txBody>
      </p:sp>
      <p:sp>
        <p:nvSpPr>
          <p:cNvPr id="3" name="Alt Başlık 2">
            <a:extLst>
              <a:ext uri="{FF2B5EF4-FFF2-40B4-BE49-F238E27FC236}">
                <a16:creationId xmlns:a16="http://schemas.microsoft.com/office/drawing/2014/main" id="{8CB3D81C-8D92-8EE1-EB03-F636A0300906}"/>
              </a:ext>
            </a:extLst>
          </p:cNvPr>
          <p:cNvSpPr>
            <a:spLocks noGrp="1"/>
          </p:cNvSpPr>
          <p:nvPr>
            <p:ph type="subTitle" idx="1"/>
          </p:nvPr>
        </p:nvSpPr>
        <p:spPr>
          <a:xfrm>
            <a:off x="845820" y="1446200"/>
            <a:ext cx="10690860" cy="4825059"/>
          </a:xfrm>
        </p:spPr>
        <p:txBody>
          <a:bodyPr>
            <a:normAutofit/>
          </a:bodyPr>
          <a:lstStyle/>
          <a:p>
            <a:endParaRPr lang="tr-TR" dirty="0">
              <a:solidFill>
                <a:schemeClr val="bg1"/>
              </a:solidFill>
              <a:latin typeface="+mj-lt"/>
            </a:endParaRPr>
          </a:p>
          <a:p>
            <a:pPr marL="0" marR="0" lvl="0" indent="0" algn="l" defTabSz="914400" rtl="0" eaLnBrk="0" fontAlgn="base" latinLnBrk="0" hangingPunct="0">
              <a:lnSpc>
                <a:spcPct val="100000"/>
              </a:lnSpc>
              <a:spcBef>
                <a:spcPct val="0"/>
              </a:spcBef>
              <a:spcAft>
                <a:spcPct val="0"/>
              </a:spcAft>
              <a:buClrTx/>
              <a:buSzTx/>
              <a:tabLst/>
            </a:pPr>
            <a:r>
              <a:rPr kumimoji="0" lang="tr-TR" altLang="tr-TR" sz="2400" b="1" i="0" u="none" strike="noStrike" cap="none" normalizeH="0" baseline="0" dirty="0" err="1">
                <a:ln>
                  <a:noFill/>
                </a:ln>
                <a:solidFill>
                  <a:schemeClr val="bg1"/>
                </a:solidFill>
                <a:effectLst/>
                <a:latin typeface="+mj-lt"/>
              </a:rPr>
              <a:t>Flutter</a:t>
            </a:r>
            <a:r>
              <a:rPr kumimoji="0" lang="tr-TR" altLang="tr-TR" sz="2400" b="1" i="0" u="none" strike="noStrike" cap="none" normalizeH="0" baseline="0" dirty="0">
                <a:ln>
                  <a:noFill/>
                </a:ln>
                <a:solidFill>
                  <a:schemeClr val="bg1"/>
                </a:solidFill>
                <a:effectLst/>
                <a:latin typeface="+mj-lt"/>
              </a:rPr>
              <a:t>:</a:t>
            </a:r>
            <a:r>
              <a:rPr kumimoji="0" lang="tr-TR" altLang="tr-TR" sz="2400" b="0" i="0" u="none" strike="noStrike" cap="none" normalizeH="0" baseline="0" dirty="0">
                <a:ln>
                  <a:noFill/>
                </a:ln>
                <a:solidFill>
                  <a:schemeClr val="bg1"/>
                </a:solidFill>
                <a:effectLst/>
                <a:latin typeface="+mj-lt"/>
              </a:rPr>
              <a:t> Google'ın sağladığı, çok platformlu uygulama geliştirme </a:t>
            </a:r>
            <a:r>
              <a:rPr kumimoji="0" lang="tr-TR" altLang="tr-TR" sz="2400" b="0" i="0" u="none" strike="noStrike" cap="none" normalizeH="0" baseline="0" dirty="0" err="1">
                <a:ln>
                  <a:noFill/>
                </a:ln>
                <a:solidFill>
                  <a:schemeClr val="bg1"/>
                </a:solidFill>
                <a:effectLst/>
                <a:latin typeface="+mj-lt"/>
              </a:rPr>
              <a:t>framework’ü</a:t>
            </a:r>
            <a:r>
              <a:rPr kumimoji="0" lang="tr-TR" altLang="tr-TR" sz="2400" b="0" i="0" u="none" strike="noStrike" cap="none" normalizeH="0" baseline="0" dirty="0">
                <a:ln>
                  <a:noFill/>
                </a:ln>
                <a:solidFill>
                  <a:schemeClr val="bg1"/>
                </a:solidFill>
                <a:effectLst/>
                <a:latin typeface="+mj-lt"/>
              </a:rPr>
              <a:t>.</a:t>
            </a:r>
          </a:p>
          <a:p>
            <a:pPr marL="0" marR="0" lvl="0" indent="0" algn="l" defTabSz="914400" rtl="0" eaLnBrk="0" fontAlgn="base" latinLnBrk="0" hangingPunct="0">
              <a:lnSpc>
                <a:spcPct val="100000"/>
              </a:lnSpc>
              <a:spcBef>
                <a:spcPct val="0"/>
              </a:spcBef>
              <a:spcAft>
                <a:spcPct val="0"/>
              </a:spcAft>
              <a:buClrTx/>
              <a:buSzTx/>
              <a:tabLst/>
            </a:pPr>
            <a:endParaRPr kumimoji="0" lang="tr-TR" altLang="tr-TR" sz="2400" b="1"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r>
              <a:rPr kumimoji="0" lang="tr-TR" altLang="tr-TR" sz="2400" b="1" i="0" u="none" strike="noStrike" cap="none" normalizeH="0" baseline="0" dirty="0">
                <a:ln>
                  <a:noFill/>
                </a:ln>
                <a:solidFill>
                  <a:schemeClr val="bg1"/>
                </a:solidFill>
                <a:effectLst/>
                <a:latin typeface="+mj-lt"/>
              </a:rPr>
              <a:t>Dart:</a:t>
            </a:r>
            <a:r>
              <a:rPr kumimoji="0" lang="tr-TR" altLang="tr-TR" sz="2400" b="0" i="0" u="none" strike="noStrike" cap="none" normalizeH="0" baseline="0" dirty="0">
                <a:ln>
                  <a:noFill/>
                </a:ln>
                <a:solidFill>
                  <a:schemeClr val="bg1"/>
                </a:solidFill>
                <a:effectLst/>
                <a:latin typeface="+mj-lt"/>
              </a:rPr>
              <a:t> </a:t>
            </a:r>
            <a:r>
              <a:rPr kumimoji="0" lang="tr-TR" altLang="tr-TR" sz="2400" b="0" i="0" u="none" strike="noStrike" cap="none" normalizeH="0" baseline="0" dirty="0" err="1">
                <a:ln>
                  <a:noFill/>
                </a:ln>
                <a:solidFill>
                  <a:schemeClr val="bg1"/>
                </a:solidFill>
                <a:effectLst/>
                <a:latin typeface="+mj-lt"/>
              </a:rPr>
              <a:t>Flutter</a:t>
            </a:r>
            <a:r>
              <a:rPr kumimoji="0" lang="tr-TR" altLang="tr-TR" sz="2400" b="0" i="0" u="none" strike="noStrike" cap="none" normalizeH="0" baseline="0" dirty="0">
                <a:ln>
                  <a:noFill/>
                </a:ln>
                <a:solidFill>
                  <a:schemeClr val="bg1"/>
                </a:solidFill>
                <a:effectLst/>
                <a:latin typeface="+mj-lt"/>
              </a:rPr>
              <a:t> ile uyumlu, modern ve hızlı bir programlama dili.</a:t>
            </a:r>
          </a:p>
          <a:p>
            <a:pPr marL="0" marR="0" lvl="0" indent="0" algn="l" defTabSz="914400" rtl="0" eaLnBrk="0" fontAlgn="base" latinLnBrk="0" hangingPunct="0">
              <a:lnSpc>
                <a:spcPct val="100000"/>
              </a:lnSpc>
              <a:spcBef>
                <a:spcPct val="0"/>
              </a:spcBef>
              <a:spcAft>
                <a:spcPct val="0"/>
              </a:spcAft>
              <a:buClrTx/>
              <a:buSzTx/>
              <a:tabLst/>
            </a:pPr>
            <a:endParaRPr kumimoji="0" lang="tr-TR" altLang="tr-TR" sz="2400" b="1" i="0" u="none" strike="noStrike" cap="none" normalizeH="0" baseline="0" dirty="0">
              <a:ln>
                <a:noFill/>
              </a:ln>
              <a:solidFill>
                <a:schemeClr val="bg1"/>
              </a:solidFill>
              <a:effectLst/>
              <a:latin typeface="+mj-lt"/>
            </a:endParaRPr>
          </a:p>
          <a:p>
            <a:pPr marL="0" marR="0" lvl="0" indent="0" algn="l" defTabSz="914400" rtl="0" eaLnBrk="0" fontAlgn="base" latinLnBrk="0" hangingPunct="0">
              <a:lnSpc>
                <a:spcPct val="100000"/>
              </a:lnSpc>
              <a:spcBef>
                <a:spcPct val="0"/>
              </a:spcBef>
              <a:spcAft>
                <a:spcPct val="0"/>
              </a:spcAft>
              <a:buClrTx/>
              <a:buSzTx/>
              <a:tabLst/>
            </a:pPr>
            <a:r>
              <a:rPr kumimoji="0" lang="tr-TR" altLang="tr-TR" sz="2400" b="1" i="0" u="none" strike="noStrike" cap="none" normalizeH="0" baseline="0" dirty="0">
                <a:ln>
                  <a:noFill/>
                </a:ln>
                <a:solidFill>
                  <a:schemeClr val="bg1"/>
                </a:solidFill>
                <a:effectLst/>
                <a:latin typeface="+mj-lt"/>
              </a:rPr>
              <a:t>Android </a:t>
            </a:r>
            <a:r>
              <a:rPr kumimoji="0" lang="tr-TR" altLang="tr-TR" sz="2400" b="1" i="0" u="none" strike="noStrike" cap="none" normalizeH="0" baseline="0" dirty="0" err="1">
                <a:ln>
                  <a:noFill/>
                </a:ln>
                <a:solidFill>
                  <a:schemeClr val="bg1"/>
                </a:solidFill>
                <a:effectLst/>
                <a:latin typeface="+mj-lt"/>
              </a:rPr>
              <a:t>Studio</a:t>
            </a:r>
            <a:r>
              <a:rPr kumimoji="0" lang="tr-TR" altLang="tr-TR" sz="2400" b="1" i="0" u="none" strike="noStrike" cap="none" normalizeH="0" baseline="0" dirty="0">
                <a:ln>
                  <a:noFill/>
                </a:ln>
                <a:solidFill>
                  <a:schemeClr val="bg1"/>
                </a:solidFill>
                <a:effectLst/>
                <a:latin typeface="+mj-lt"/>
              </a:rPr>
              <a:t>:</a:t>
            </a:r>
            <a:r>
              <a:rPr kumimoji="0" lang="tr-TR" altLang="tr-TR" sz="2400" b="0" i="0" u="none" strike="noStrike" cap="none" normalizeH="0" baseline="0" dirty="0">
                <a:ln>
                  <a:noFill/>
                </a:ln>
                <a:solidFill>
                  <a:schemeClr val="bg1"/>
                </a:solidFill>
                <a:effectLst/>
                <a:latin typeface="+mj-lt"/>
              </a:rPr>
              <a:t> Uygulama geliştirme ve hata ayıklama için kullanılan güçlü bir </a:t>
            </a:r>
            <a:r>
              <a:rPr kumimoji="0" lang="tr-TR" altLang="tr-TR" sz="2400" b="0" i="0" u="none" strike="noStrike" cap="none" normalizeH="0" baseline="0" dirty="0" err="1">
                <a:ln>
                  <a:noFill/>
                </a:ln>
                <a:solidFill>
                  <a:schemeClr val="bg1"/>
                </a:solidFill>
                <a:effectLst/>
                <a:latin typeface="+mj-lt"/>
              </a:rPr>
              <a:t>IDE</a:t>
            </a:r>
            <a:r>
              <a:rPr kumimoji="0" lang="tr-TR" altLang="tr-TR" sz="2400" b="0" i="0" u="none" strike="noStrike" cap="none" normalizeH="0" baseline="0" dirty="0">
                <a:ln>
                  <a:noFill/>
                </a:ln>
                <a:solidFill>
                  <a:schemeClr val="bg1"/>
                </a:solidFill>
                <a:effectLst/>
                <a:latin typeface="+mj-lt"/>
              </a:rPr>
              <a:t>.</a:t>
            </a:r>
          </a:p>
          <a:p>
            <a:endParaRPr lang="tr-TR" dirty="0">
              <a:solidFill>
                <a:schemeClr val="bg1"/>
              </a:solidFill>
              <a:latin typeface="+mj-lt"/>
            </a:endParaRPr>
          </a:p>
          <a:p>
            <a:endParaRPr lang="tr-TR" dirty="0">
              <a:solidFill>
                <a:schemeClr val="bg1"/>
              </a:solidFill>
              <a:latin typeface="+mj-lt"/>
            </a:endParaRPr>
          </a:p>
        </p:txBody>
      </p:sp>
      <p:pic>
        <p:nvPicPr>
          <p:cNvPr id="15" name="Resim 14" descr="kırpıntı çizim, grafik, daire, simge, sembol içeren bir resim&#10;&#10;Açıklama otomatik olarak oluşturuldu">
            <a:extLst>
              <a:ext uri="{FF2B5EF4-FFF2-40B4-BE49-F238E27FC236}">
                <a16:creationId xmlns:a16="http://schemas.microsoft.com/office/drawing/2014/main" id="{0FE10E27-DE8A-6C6B-A2DE-AD56225BBC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350" y="4100807"/>
            <a:ext cx="2428981" cy="2428981"/>
          </a:xfrm>
          <a:prstGeom prst="rect">
            <a:avLst/>
          </a:prstGeom>
        </p:spPr>
      </p:pic>
      <p:pic>
        <p:nvPicPr>
          <p:cNvPr id="23" name="Resim 22" descr="ekran görüntüsü, metin, grafik, yazı tipi içeren bir resim&#10;&#10;Açıklama otomatik olarak oluşturuldu">
            <a:extLst>
              <a:ext uri="{FF2B5EF4-FFF2-40B4-BE49-F238E27FC236}">
                <a16:creationId xmlns:a16="http://schemas.microsoft.com/office/drawing/2014/main" id="{531BFE49-DAA4-1E75-2712-44E56B5580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96194" y="4147151"/>
            <a:ext cx="4450080" cy="2336292"/>
          </a:xfrm>
          <a:prstGeom prst="rect">
            <a:avLst/>
          </a:prstGeom>
        </p:spPr>
      </p:pic>
    </p:spTree>
    <p:extLst>
      <p:ext uri="{BB962C8B-B14F-4D97-AF65-F5344CB8AC3E}">
        <p14:creationId xmlns:p14="http://schemas.microsoft.com/office/powerpoint/2010/main" val="4156187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B06956-9C97-EAE9-B875-0BDE5D288A65}"/>
            </a:ext>
          </a:extLst>
        </p:cNvPr>
        <p:cNvGrpSpPr/>
        <p:nvPr/>
      </p:nvGrpSpPr>
      <p:grpSpPr>
        <a:xfrm>
          <a:off x="0" y="0"/>
          <a:ext cx="0" cy="0"/>
          <a:chOff x="0" y="0"/>
          <a:chExt cx="0" cy="0"/>
        </a:xfrm>
      </p:grpSpPr>
      <p:pic>
        <p:nvPicPr>
          <p:cNvPr id="5" name="Resim 4" descr="doğa, mağara içeren bir resim&#10;&#10;Açıklama otomatik olarak oluşturuldu">
            <a:extLst>
              <a:ext uri="{FF2B5EF4-FFF2-40B4-BE49-F238E27FC236}">
                <a16:creationId xmlns:a16="http://schemas.microsoft.com/office/drawing/2014/main" id="{F63F57FA-CBBC-D795-9DFE-C2D12F665D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D462BC8B-B9C6-254A-5EE5-074E7854E9EF}"/>
              </a:ext>
            </a:extLst>
          </p:cNvPr>
          <p:cNvSpPr>
            <a:spLocks noGrp="1"/>
          </p:cNvSpPr>
          <p:nvPr>
            <p:ph type="ctrTitle"/>
          </p:nvPr>
        </p:nvSpPr>
        <p:spPr>
          <a:xfrm>
            <a:off x="3502579" y="221719"/>
            <a:ext cx="5186842" cy="821360"/>
          </a:xfrm>
        </p:spPr>
        <p:txBody>
          <a:bodyPr anchor="b">
            <a:normAutofit/>
          </a:bodyPr>
          <a:lstStyle/>
          <a:p>
            <a:r>
              <a:rPr lang="tr-TR" sz="5200" b="1" dirty="0">
                <a:solidFill>
                  <a:schemeClr val="bg1"/>
                </a:solidFill>
              </a:rPr>
              <a:t>Ana Menü</a:t>
            </a:r>
          </a:p>
        </p:txBody>
      </p:sp>
      <p:pic>
        <p:nvPicPr>
          <p:cNvPr id="15" name="Resim 14" descr="daire, taslak, kırpıntı çizim, beyaz içeren bir resim&#10;&#10;Açıklama otomatik olarak oluşturuldu">
            <a:extLst>
              <a:ext uri="{FF2B5EF4-FFF2-40B4-BE49-F238E27FC236}">
                <a16:creationId xmlns:a16="http://schemas.microsoft.com/office/drawing/2014/main" id="{3E8C2FF4-B1E4-06E1-631C-F00B83CBDE3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738554" y="1043079"/>
            <a:ext cx="10374924" cy="3897042"/>
          </a:xfrm>
          <a:prstGeom prst="rect">
            <a:avLst/>
          </a:prstGeom>
        </p:spPr>
      </p:pic>
      <p:pic>
        <p:nvPicPr>
          <p:cNvPr id="13" name="Resim 12" descr="Çizgi film, kırpıntı çizim, çizgi film, Animasyon içeren bir resim&#10;&#10;Açıklama otomatik olarak oluşturuldu">
            <a:extLst>
              <a:ext uri="{FF2B5EF4-FFF2-40B4-BE49-F238E27FC236}">
                <a16:creationId xmlns:a16="http://schemas.microsoft.com/office/drawing/2014/main" id="{A5F060DE-FCF2-4AF9-797A-B8C08132BC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520" y="3992444"/>
            <a:ext cx="2958320" cy="2958320"/>
          </a:xfrm>
          <a:prstGeom prst="rect">
            <a:avLst/>
          </a:prstGeom>
        </p:spPr>
      </p:pic>
      <p:sp>
        <p:nvSpPr>
          <p:cNvPr id="11" name="Alt Başlık 2">
            <a:extLst>
              <a:ext uri="{FF2B5EF4-FFF2-40B4-BE49-F238E27FC236}">
                <a16:creationId xmlns:a16="http://schemas.microsoft.com/office/drawing/2014/main" id="{9093AF0C-035D-AA6A-0B87-7855B1504887}"/>
              </a:ext>
            </a:extLst>
          </p:cNvPr>
          <p:cNvSpPr txBox="1">
            <a:spLocks/>
          </p:cNvSpPr>
          <p:nvPr/>
        </p:nvSpPr>
        <p:spPr>
          <a:xfrm>
            <a:off x="2456247" y="1896714"/>
            <a:ext cx="7552916" cy="352190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sz="2400" b="1" dirty="0">
                <a:latin typeface="+mj-lt"/>
              </a:rPr>
              <a:t>Ana Menü Özellikleri</a:t>
            </a:r>
          </a:p>
          <a:p>
            <a:pPr algn="l"/>
            <a:r>
              <a:rPr lang="tr-TR" sz="2400" b="1" dirty="0">
                <a:latin typeface="+mj-lt"/>
              </a:rPr>
              <a:t>Tema seçimi: </a:t>
            </a:r>
            <a:r>
              <a:rPr lang="tr-TR" sz="2400" dirty="0">
                <a:latin typeface="+mj-lt"/>
              </a:rPr>
              <a:t>Karanlık ve aydınlık mod.</a:t>
            </a:r>
          </a:p>
          <a:p>
            <a:pPr algn="l"/>
            <a:r>
              <a:rPr lang="tr-TR" sz="2400" dirty="0">
                <a:latin typeface="+mj-lt"/>
              </a:rPr>
              <a:t>Kullanıcıları farklı oyun modlarına yönlendiren 4 buton.</a:t>
            </a:r>
          </a:p>
          <a:p>
            <a:pPr algn="l"/>
            <a:r>
              <a:rPr lang="tr-TR" sz="2400" dirty="0">
                <a:latin typeface="+mj-lt"/>
              </a:rPr>
              <a:t>Görsellerle zenginleştirilmiş, kullanıcı dostu arayüz.</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tr-TR" altLang="tr-TR" sz="3200" b="0" i="0" u="none" strike="noStrike" cap="none" normalizeH="0" baseline="0" dirty="0">
              <a:ln>
                <a:noFill/>
              </a:ln>
              <a:effectLst/>
              <a:latin typeface="+mj-lt"/>
            </a:endParaRPr>
          </a:p>
        </p:txBody>
      </p:sp>
    </p:spTree>
    <p:extLst>
      <p:ext uri="{BB962C8B-B14F-4D97-AF65-F5344CB8AC3E}">
        <p14:creationId xmlns:p14="http://schemas.microsoft.com/office/powerpoint/2010/main" val="612020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3D25F4-9EEC-4182-97F0-7CA99156B4ED}"/>
            </a:ext>
          </a:extLst>
        </p:cNvPr>
        <p:cNvGrpSpPr/>
        <p:nvPr/>
      </p:nvGrpSpPr>
      <p:grpSpPr>
        <a:xfrm>
          <a:off x="0" y="0"/>
          <a:ext cx="0" cy="0"/>
          <a:chOff x="0" y="0"/>
          <a:chExt cx="0" cy="0"/>
        </a:xfrm>
      </p:grpSpPr>
      <p:pic>
        <p:nvPicPr>
          <p:cNvPr id="10" name="Resim 9" descr="bulut, doğa, manzara, su içeren bir resim&#10;&#10;Açıklama otomatik olarak oluşturuldu">
            <a:extLst>
              <a:ext uri="{FF2B5EF4-FFF2-40B4-BE49-F238E27FC236}">
                <a16:creationId xmlns:a16="http://schemas.microsoft.com/office/drawing/2014/main" id="{082E6345-2A9D-2448-99DF-C16E4227F7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D2D8EB52-328C-5596-C01C-2D79B4CC734A}"/>
              </a:ext>
            </a:extLst>
          </p:cNvPr>
          <p:cNvSpPr>
            <a:spLocks noGrp="1"/>
          </p:cNvSpPr>
          <p:nvPr>
            <p:ph type="ctrTitle"/>
          </p:nvPr>
        </p:nvSpPr>
        <p:spPr>
          <a:xfrm>
            <a:off x="443949" y="431008"/>
            <a:ext cx="5186842" cy="1502273"/>
          </a:xfrm>
        </p:spPr>
        <p:txBody>
          <a:bodyPr anchor="b">
            <a:normAutofit fontScale="90000"/>
          </a:bodyPr>
          <a:lstStyle/>
          <a:p>
            <a:r>
              <a:rPr lang="tr-TR" sz="5200" b="1" dirty="0">
                <a:solidFill>
                  <a:schemeClr val="bg1"/>
                </a:solidFill>
              </a:rPr>
              <a:t>Ana Menü </a:t>
            </a:r>
            <a:br>
              <a:rPr lang="tr-TR" sz="5200" b="1" dirty="0">
                <a:solidFill>
                  <a:schemeClr val="bg1"/>
                </a:solidFill>
              </a:rPr>
            </a:br>
            <a:r>
              <a:rPr lang="tr-TR" sz="5200" b="1" dirty="0">
                <a:solidFill>
                  <a:schemeClr val="bg1"/>
                </a:solidFill>
              </a:rPr>
              <a:t>Ekran Görüntüleri</a:t>
            </a:r>
          </a:p>
        </p:txBody>
      </p:sp>
      <p:pic>
        <p:nvPicPr>
          <p:cNvPr id="12" name="Resim 11" descr="metin, ekran görüntüsü, logo, yazı tipi içeren bir resim&#10;&#10;Açıklama otomatik olarak oluşturuldu">
            <a:extLst>
              <a:ext uri="{FF2B5EF4-FFF2-40B4-BE49-F238E27FC236}">
                <a16:creationId xmlns:a16="http://schemas.microsoft.com/office/drawing/2014/main" id="{08EFADC9-709B-4AAF-3EBC-6B9F017E06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5993" y="385762"/>
            <a:ext cx="2423875" cy="5386388"/>
          </a:xfrm>
          <a:prstGeom prst="rect">
            <a:avLst/>
          </a:prstGeom>
        </p:spPr>
      </p:pic>
      <p:pic>
        <p:nvPicPr>
          <p:cNvPr id="14" name="Resim 13" descr="metin, ekran görüntüsü, logo, yazı tipi içeren bir resim&#10;&#10;Açıklama otomatik olarak oluşturuldu">
            <a:extLst>
              <a:ext uri="{FF2B5EF4-FFF2-40B4-BE49-F238E27FC236}">
                <a16:creationId xmlns:a16="http://schemas.microsoft.com/office/drawing/2014/main" id="{0E0F3DAC-7305-0C15-7F07-65C5B14B0C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7873" y="385762"/>
            <a:ext cx="2423875" cy="5386389"/>
          </a:xfrm>
          <a:prstGeom prst="rect">
            <a:avLst/>
          </a:prstGeom>
        </p:spPr>
      </p:pic>
      <p:pic>
        <p:nvPicPr>
          <p:cNvPr id="16" name="Resim 15" descr="çizgi film, Çizgi film, Animasyon içeren bir resim&#10;&#10;Açıklama otomatik olarak oluşturuldu">
            <a:extLst>
              <a:ext uri="{FF2B5EF4-FFF2-40B4-BE49-F238E27FC236}">
                <a16:creationId xmlns:a16="http://schemas.microsoft.com/office/drawing/2014/main" id="{262BC3BC-ADD7-243F-BB1B-DB528446F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82745" y="1862900"/>
            <a:ext cx="3909250" cy="3909250"/>
          </a:xfrm>
          <a:prstGeom prst="rect">
            <a:avLst/>
          </a:prstGeom>
        </p:spPr>
      </p:pic>
      <p:sp>
        <p:nvSpPr>
          <p:cNvPr id="17" name="Başlık 1">
            <a:extLst>
              <a:ext uri="{FF2B5EF4-FFF2-40B4-BE49-F238E27FC236}">
                <a16:creationId xmlns:a16="http://schemas.microsoft.com/office/drawing/2014/main" id="{64DAA5A1-1474-0C8D-D9CD-57CFF95BC2E4}"/>
              </a:ext>
            </a:extLst>
          </p:cNvPr>
          <p:cNvSpPr txBox="1">
            <a:spLocks/>
          </p:cNvSpPr>
          <p:nvPr/>
        </p:nvSpPr>
        <p:spPr>
          <a:xfrm>
            <a:off x="6457873" y="5911974"/>
            <a:ext cx="4991996" cy="491876"/>
          </a:xfrm>
          <a:prstGeom prst="rect">
            <a:avLst/>
          </a:prstGeom>
        </p:spPr>
        <p:txBody>
          <a:bodyPr vert="horz" lIns="91440" tIns="45720" rIns="91440" bIns="45720" rtlCol="0" anchor="b">
            <a:normAutofit fontScale="975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tr-TR" sz="2800" b="1" dirty="0">
                <a:solidFill>
                  <a:schemeClr val="bg1"/>
                </a:solidFill>
              </a:rPr>
              <a:t>Aydınlık Mod ve Karanlık Mod</a:t>
            </a:r>
          </a:p>
        </p:txBody>
      </p:sp>
    </p:spTree>
    <p:extLst>
      <p:ext uri="{BB962C8B-B14F-4D97-AF65-F5344CB8AC3E}">
        <p14:creationId xmlns:p14="http://schemas.microsoft.com/office/powerpoint/2010/main" val="3399723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5D52E-C8D4-810B-DE4C-B69050612DA9}"/>
            </a:ext>
          </a:extLst>
        </p:cNvPr>
        <p:cNvGrpSpPr/>
        <p:nvPr/>
      </p:nvGrpSpPr>
      <p:grpSpPr>
        <a:xfrm>
          <a:off x="0" y="0"/>
          <a:ext cx="0" cy="0"/>
          <a:chOff x="0" y="0"/>
          <a:chExt cx="0" cy="0"/>
        </a:xfrm>
      </p:grpSpPr>
      <p:pic>
        <p:nvPicPr>
          <p:cNvPr id="5" name="Resim 4" descr="bilgisayar oyunu, dijital kompozit oluşturma, ekran görüntüsü, doğa içeren bir resim&#10;&#10;Açıklama otomatik olarak oluşturuldu">
            <a:extLst>
              <a:ext uri="{FF2B5EF4-FFF2-40B4-BE49-F238E27FC236}">
                <a16:creationId xmlns:a16="http://schemas.microsoft.com/office/drawing/2014/main" id="{998DCF19-A0AD-415D-CDDF-62FB68A71A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9654E9AF-467F-3949-B21F-DBA4425AAF9D}"/>
              </a:ext>
            </a:extLst>
          </p:cNvPr>
          <p:cNvSpPr>
            <a:spLocks noGrp="1"/>
          </p:cNvSpPr>
          <p:nvPr>
            <p:ph type="ctrTitle"/>
          </p:nvPr>
        </p:nvSpPr>
        <p:spPr>
          <a:xfrm>
            <a:off x="7137783" y="410564"/>
            <a:ext cx="4620196" cy="1003410"/>
          </a:xfrm>
        </p:spPr>
        <p:txBody>
          <a:bodyPr anchor="b">
            <a:normAutofit/>
          </a:bodyPr>
          <a:lstStyle/>
          <a:p>
            <a:r>
              <a:rPr lang="tr-TR" sz="5200" b="1" dirty="0">
                <a:solidFill>
                  <a:schemeClr val="bg1"/>
                </a:solidFill>
              </a:rPr>
              <a:t>Oyun Modları</a:t>
            </a:r>
          </a:p>
        </p:txBody>
      </p:sp>
      <p:sp>
        <p:nvSpPr>
          <p:cNvPr id="3" name="Alt Başlık 2">
            <a:extLst>
              <a:ext uri="{FF2B5EF4-FFF2-40B4-BE49-F238E27FC236}">
                <a16:creationId xmlns:a16="http://schemas.microsoft.com/office/drawing/2014/main" id="{BFAC9D25-18DF-7293-6585-0A185085401C}"/>
              </a:ext>
            </a:extLst>
          </p:cNvPr>
          <p:cNvSpPr>
            <a:spLocks noGrp="1"/>
          </p:cNvSpPr>
          <p:nvPr>
            <p:ph type="subTitle" idx="1"/>
          </p:nvPr>
        </p:nvSpPr>
        <p:spPr>
          <a:xfrm>
            <a:off x="7220149" y="1641704"/>
            <a:ext cx="4455463" cy="4261575"/>
          </a:xfrm>
        </p:spPr>
        <p:txBody>
          <a:bodyPr>
            <a:normAutofit/>
          </a:bodyPr>
          <a:lstStyle/>
          <a:p>
            <a:pPr marL="342900" indent="-342900" algn="l">
              <a:buFont typeface="Arial" panose="020B0604020202020204" pitchFamily="34" charset="0"/>
              <a:buChar char="•"/>
            </a:pPr>
            <a:r>
              <a:rPr lang="tr-TR" b="1" dirty="0">
                <a:solidFill>
                  <a:schemeClr val="bg1"/>
                </a:solidFill>
                <a:latin typeface="+mj-lt"/>
              </a:rPr>
              <a:t>Resim Mücadelesi</a:t>
            </a:r>
          </a:p>
          <a:p>
            <a:pPr marL="342900" indent="-342900" algn="l">
              <a:buFont typeface="Arial" panose="020B0604020202020204" pitchFamily="34" charset="0"/>
              <a:buChar char="•"/>
            </a:pPr>
            <a:r>
              <a:rPr lang="tr-TR" b="1" dirty="0">
                <a:solidFill>
                  <a:schemeClr val="bg1"/>
                </a:solidFill>
                <a:latin typeface="+mj-lt"/>
              </a:rPr>
              <a:t>Karakter Avı</a:t>
            </a:r>
          </a:p>
          <a:p>
            <a:pPr marL="342900" indent="-342900" algn="l">
              <a:buFont typeface="Arial" panose="020B0604020202020204" pitchFamily="34" charset="0"/>
              <a:buChar char="•"/>
            </a:pPr>
            <a:r>
              <a:rPr lang="tr-TR" b="1" dirty="0">
                <a:solidFill>
                  <a:schemeClr val="bg1"/>
                </a:solidFill>
                <a:latin typeface="+mj-lt"/>
              </a:rPr>
              <a:t>Resim Tahmini Modu</a:t>
            </a:r>
          </a:p>
          <a:p>
            <a:pPr marL="342900" indent="-342900" algn="l">
              <a:buFont typeface="Arial" panose="020B0604020202020204" pitchFamily="34" charset="0"/>
              <a:buChar char="•"/>
            </a:pPr>
            <a:r>
              <a:rPr lang="tr-TR" b="1" dirty="0">
                <a:solidFill>
                  <a:schemeClr val="bg1"/>
                </a:solidFill>
                <a:latin typeface="+mj-lt"/>
              </a:rPr>
              <a:t>Resim Tahmini Modu 2</a:t>
            </a:r>
          </a:p>
          <a:p>
            <a:endParaRPr lang="tr-TR" dirty="0">
              <a:solidFill>
                <a:schemeClr val="bg1"/>
              </a:solidFill>
              <a:latin typeface="+mj-lt"/>
            </a:endParaRPr>
          </a:p>
        </p:txBody>
      </p:sp>
      <p:pic>
        <p:nvPicPr>
          <p:cNvPr id="9" name="Resim 8">
            <a:extLst>
              <a:ext uri="{FF2B5EF4-FFF2-40B4-BE49-F238E27FC236}">
                <a16:creationId xmlns:a16="http://schemas.microsoft.com/office/drawing/2014/main" id="{3FEFDDA3-C8B3-E23F-F385-907266E5CA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754" y="187869"/>
            <a:ext cx="2917016" cy="6482258"/>
          </a:xfrm>
          <a:prstGeom prst="rect">
            <a:avLst/>
          </a:prstGeom>
        </p:spPr>
      </p:pic>
      <p:pic>
        <p:nvPicPr>
          <p:cNvPr id="11" name="Resim 10" descr="metin, ekran görüntüsü, logo, yazı tipi içeren bir resim&#10;&#10;Açıklama otomatik olarak oluşturuldu">
            <a:extLst>
              <a:ext uri="{FF2B5EF4-FFF2-40B4-BE49-F238E27FC236}">
                <a16:creationId xmlns:a16="http://schemas.microsoft.com/office/drawing/2014/main" id="{9632578C-FFAA-DB48-6D15-2A6DDF387F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0940" y="187869"/>
            <a:ext cx="2917016" cy="6482257"/>
          </a:xfrm>
          <a:prstGeom prst="rect">
            <a:avLst/>
          </a:prstGeom>
        </p:spPr>
      </p:pic>
    </p:spTree>
    <p:extLst>
      <p:ext uri="{BB962C8B-B14F-4D97-AF65-F5344CB8AC3E}">
        <p14:creationId xmlns:p14="http://schemas.microsoft.com/office/powerpoint/2010/main" val="18497053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0ABECC-B283-AB09-E467-C14E94FDB3DE}"/>
            </a:ext>
          </a:extLst>
        </p:cNvPr>
        <p:cNvGrpSpPr/>
        <p:nvPr/>
      </p:nvGrpSpPr>
      <p:grpSpPr>
        <a:xfrm>
          <a:off x="0" y="0"/>
          <a:ext cx="0" cy="0"/>
          <a:chOff x="0" y="0"/>
          <a:chExt cx="0" cy="0"/>
        </a:xfrm>
      </p:grpSpPr>
      <p:pic>
        <p:nvPicPr>
          <p:cNvPr id="8" name="Resim 7" descr="dijital kompozit oluşturma, bilgisayar oyunu, ekran görüntüsü, video oyunu yazılımı içeren bir resim&#10;&#10;Açıklama otomatik olarak oluşturuldu">
            <a:extLst>
              <a:ext uri="{FF2B5EF4-FFF2-40B4-BE49-F238E27FC236}">
                <a16:creationId xmlns:a16="http://schemas.microsoft.com/office/drawing/2014/main" id="{C9A466C6-D551-E155-2BBD-36A679240C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Başlık 1">
            <a:extLst>
              <a:ext uri="{FF2B5EF4-FFF2-40B4-BE49-F238E27FC236}">
                <a16:creationId xmlns:a16="http://schemas.microsoft.com/office/drawing/2014/main" id="{67BAED92-9B73-7029-AD2A-E66D12EE567B}"/>
              </a:ext>
            </a:extLst>
          </p:cNvPr>
          <p:cNvSpPr>
            <a:spLocks noGrp="1"/>
          </p:cNvSpPr>
          <p:nvPr>
            <p:ph type="ctrTitle"/>
          </p:nvPr>
        </p:nvSpPr>
        <p:spPr>
          <a:xfrm>
            <a:off x="375698" y="1009957"/>
            <a:ext cx="8382222" cy="854992"/>
          </a:xfrm>
        </p:spPr>
        <p:txBody>
          <a:bodyPr anchor="b">
            <a:normAutofit/>
          </a:bodyPr>
          <a:lstStyle/>
          <a:p>
            <a:pPr algn="l"/>
            <a:r>
              <a:rPr lang="tr-TR" sz="2400" dirty="0">
                <a:solidFill>
                  <a:schemeClr val="bg1"/>
                </a:solidFill>
              </a:rPr>
              <a:t>Kullanıcılara bulanıklaştırılmış şampiyon görselleri sunulur ve doğru şampiyonu tahmin etmeleri beklenir.</a:t>
            </a:r>
          </a:p>
        </p:txBody>
      </p:sp>
      <p:sp>
        <p:nvSpPr>
          <p:cNvPr id="3" name="Alt Başlık 2">
            <a:extLst>
              <a:ext uri="{FF2B5EF4-FFF2-40B4-BE49-F238E27FC236}">
                <a16:creationId xmlns:a16="http://schemas.microsoft.com/office/drawing/2014/main" id="{CF126C59-1403-68A7-784C-DC6F190EB45A}"/>
              </a:ext>
            </a:extLst>
          </p:cNvPr>
          <p:cNvSpPr>
            <a:spLocks noGrp="1"/>
          </p:cNvSpPr>
          <p:nvPr>
            <p:ph type="subTitle" idx="1"/>
          </p:nvPr>
        </p:nvSpPr>
        <p:spPr>
          <a:xfrm>
            <a:off x="375697" y="272423"/>
            <a:ext cx="4981365" cy="682079"/>
          </a:xfrm>
        </p:spPr>
        <p:txBody>
          <a:bodyPr>
            <a:noAutofit/>
          </a:bodyPr>
          <a:lstStyle/>
          <a:p>
            <a:r>
              <a:rPr lang="tr-TR" sz="4400" b="1" dirty="0">
                <a:solidFill>
                  <a:schemeClr val="bg1"/>
                </a:solidFill>
                <a:latin typeface="+mj-lt"/>
              </a:rPr>
              <a:t>Resim Mücadelesi</a:t>
            </a:r>
          </a:p>
          <a:p>
            <a:endParaRPr lang="tr-TR" sz="4400" dirty="0">
              <a:solidFill>
                <a:schemeClr val="tx2"/>
              </a:solidFill>
              <a:latin typeface="+mj-lt"/>
            </a:endParaRPr>
          </a:p>
        </p:txBody>
      </p:sp>
      <p:pic>
        <p:nvPicPr>
          <p:cNvPr id="11" name="Resim 10">
            <a:extLst>
              <a:ext uri="{FF2B5EF4-FFF2-40B4-BE49-F238E27FC236}">
                <a16:creationId xmlns:a16="http://schemas.microsoft.com/office/drawing/2014/main" id="{86DECB77-F2CC-EC64-9E60-45AD422221F4}"/>
              </a:ext>
            </a:extLst>
          </p:cNvPr>
          <p:cNvPicPr>
            <a:picLocks noChangeAspect="1"/>
          </p:cNvPicPr>
          <p:nvPr/>
        </p:nvPicPr>
        <p:blipFill>
          <a:blip r:embed="rId3"/>
          <a:stretch>
            <a:fillRect/>
          </a:stretch>
        </p:blipFill>
        <p:spPr>
          <a:xfrm>
            <a:off x="3045135" y="2444551"/>
            <a:ext cx="3321778" cy="3216880"/>
          </a:xfrm>
          <a:prstGeom prst="rect">
            <a:avLst/>
          </a:prstGeom>
        </p:spPr>
      </p:pic>
      <p:pic>
        <p:nvPicPr>
          <p:cNvPr id="13" name="Resim 12" descr="siyah, karanlık içeren bir resim&#10;&#10;Açıklama otomatik olarak oluşturuldu">
            <a:extLst>
              <a:ext uri="{FF2B5EF4-FFF2-40B4-BE49-F238E27FC236}">
                <a16:creationId xmlns:a16="http://schemas.microsoft.com/office/drawing/2014/main" id="{CB2DEB0E-7C3E-15E2-C126-614E6911D5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37615">
            <a:off x="5420108" y="3261046"/>
            <a:ext cx="728901" cy="728901"/>
          </a:xfrm>
          <a:prstGeom prst="rect">
            <a:avLst/>
          </a:prstGeom>
        </p:spPr>
      </p:pic>
      <p:pic>
        <p:nvPicPr>
          <p:cNvPr id="17" name="Resim 16" descr="grafik, karmin, üçgen, yaratıcılık içeren bir resim&#10;&#10;Açıklama otomatik olarak oluşturuldu">
            <a:extLst>
              <a:ext uri="{FF2B5EF4-FFF2-40B4-BE49-F238E27FC236}">
                <a16:creationId xmlns:a16="http://schemas.microsoft.com/office/drawing/2014/main" id="{7AA53367-92FB-36FD-6C4A-94956A854C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736079" y="3348452"/>
            <a:ext cx="1870138" cy="1409079"/>
          </a:xfrm>
          <a:prstGeom prst="rect">
            <a:avLst/>
          </a:prstGeom>
        </p:spPr>
      </p:pic>
      <p:pic>
        <p:nvPicPr>
          <p:cNvPr id="19" name="Resim 18" descr="metin, ekran görüntüsü, web sitesi, yazılım içeren bir resim&#10;&#10;Açıklama otomatik olarak oluşturuldu">
            <a:extLst>
              <a:ext uri="{FF2B5EF4-FFF2-40B4-BE49-F238E27FC236}">
                <a16:creationId xmlns:a16="http://schemas.microsoft.com/office/drawing/2014/main" id="{EE8CB65F-D3C5-E357-3736-B332FD132C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75383" y="272423"/>
            <a:ext cx="2840919" cy="6313153"/>
          </a:xfrm>
          <a:prstGeom prst="rect">
            <a:avLst/>
          </a:prstGeom>
        </p:spPr>
      </p:pic>
    </p:spTree>
    <p:extLst>
      <p:ext uri="{BB962C8B-B14F-4D97-AF65-F5344CB8AC3E}">
        <p14:creationId xmlns:p14="http://schemas.microsoft.com/office/powerpoint/2010/main" val="1434046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B7CC7-8CDE-C0C0-8355-0846D0F9F8D5}"/>
            </a:ext>
          </a:extLst>
        </p:cNvPr>
        <p:cNvGrpSpPr/>
        <p:nvPr/>
      </p:nvGrpSpPr>
      <p:grpSpPr>
        <a:xfrm>
          <a:off x="0" y="0"/>
          <a:ext cx="0" cy="0"/>
          <a:chOff x="0" y="0"/>
          <a:chExt cx="0" cy="0"/>
        </a:xfrm>
      </p:grpSpPr>
      <p:pic>
        <p:nvPicPr>
          <p:cNvPr id="5" name="Resim 4" descr="doğa, mağara içeren bir resim&#10;&#10;Açıklama otomatik olarak oluşturuldu">
            <a:extLst>
              <a:ext uri="{FF2B5EF4-FFF2-40B4-BE49-F238E27FC236}">
                <a16:creationId xmlns:a16="http://schemas.microsoft.com/office/drawing/2014/main" id="{6B495F27-F421-746D-D23A-0DBA47E88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Alt Başlık 2">
            <a:extLst>
              <a:ext uri="{FF2B5EF4-FFF2-40B4-BE49-F238E27FC236}">
                <a16:creationId xmlns:a16="http://schemas.microsoft.com/office/drawing/2014/main" id="{452E5A1B-188E-B539-FD00-1AF30278FC3C}"/>
              </a:ext>
            </a:extLst>
          </p:cNvPr>
          <p:cNvSpPr>
            <a:spLocks noGrp="1"/>
          </p:cNvSpPr>
          <p:nvPr>
            <p:ph type="subTitle" idx="1"/>
          </p:nvPr>
        </p:nvSpPr>
        <p:spPr>
          <a:xfrm>
            <a:off x="1635760" y="268236"/>
            <a:ext cx="9477718" cy="682079"/>
          </a:xfrm>
        </p:spPr>
        <p:txBody>
          <a:bodyPr>
            <a:noAutofit/>
          </a:bodyPr>
          <a:lstStyle/>
          <a:p>
            <a:r>
              <a:rPr lang="tr-TR" sz="4400" b="1" dirty="0">
                <a:solidFill>
                  <a:schemeClr val="bg1"/>
                </a:solidFill>
                <a:latin typeface="+mj-lt"/>
              </a:rPr>
              <a:t>Resim Mücadelesi Örnek Uygulama</a:t>
            </a:r>
          </a:p>
          <a:p>
            <a:endParaRPr lang="tr-TR" sz="4400" dirty="0">
              <a:solidFill>
                <a:schemeClr val="tx2"/>
              </a:solidFill>
              <a:latin typeface="+mj-lt"/>
            </a:endParaRPr>
          </a:p>
        </p:txBody>
      </p:sp>
      <p:sp>
        <p:nvSpPr>
          <p:cNvPr id="7" name="Başlık 1">
            <a:extLst>
              <a:ext uri="{FF2B5EF4-FFF2-40B4-BE49-F238E27FC236}">
                <a16:creationId xmlns:a16="http://schemas.microsoft.com/office/drawing/2014/main" id="{82491791-20EB-3F1C-BD18-766F8FAA79B8}"/>
              </a:ext>
            </a:extLst>
          </p:cNvPr>
          <p:cNvSpPr>
            <a:spLocks noGrp="1"/>
          </p:cNvSpPr>
          <p:nvPr>
            <p:ph type="ctrTitle"/>
          </p:nvPr>
        </p:nvSpPr>
        <p:spPr>
          <a:xfrm>
            <a:off x="558800" y="1041754"/>
            <a:ext cx="11074400" cy="1132485"/>
          </a:xfrm>
        </p:spPr>
        <p:txBody>
          <a:bodyPr anchor="b">
            <a:normAutofit/>
          </a:bodyPr>
          <a:lstStyle/>
          <a:p>
            <a:pPr algn="l"/>
            <a:r>
              <a:rPr lang="tr-TR" sz="2400" dirty="0">
                <a:solidFill>
                  <a:schemeClr val="bg1"/>
                </a:solidFill>
              </a:rPr>
              <a:t>Doğru cevap verdikçe diğer resme geçilir , zorluk seviyesi doğru cevap verdikçe artar ve doğru cevap sayacı her doğru cevapta artar. Yanlış cevap verdikten sonra sayaç sıfırlanır ve en baştan tekrar başlanır.</a:t>
            </a:r>
          </a:p>
        </p:txBody>
      </p:sp>
      <p:pic>
        <p:nvPicPr>
          <p:cNvPr id="9" name="Resim 8" descr="metin, ekran görüntüsü, insan yüzü içeren bir resim&#10;&#10;Açıklama otomatik olarak oluşturuldu">
            <a:extLst>
              <a:ext uri="{FF2B5EF4-FFF2-40B4-BE49-F238E27FC236}">
                <a16:creationId xmlns:a16="http://schemas.microsoft.com/office/drawing/2014/main" id="{7610D831-D615-10AF-3A4B-C77AED3B2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280" y="2265678"/>
            <a:ext cx="2011680" cy="4470400"/>
          </a:xfrm>
          <a:prstGeom prst="rect">
            <a:avLst/>
          </a:prstGeom>
        </p:spPr>
      </p:pic>
      <p:pic>
        <p:nvPicPr>
          <p:cNvPr id="12" name="Resim 11" descr="metin, ekran görüntüsü, insan yüzü, web sitesi içeren bir resim&#10;&#10;Açıklama otomatik olarak oluşturuldu">
            <a:extLst>
              <a:ext uri="{FF2B5EF4-FFF2-40B4-BE49-F238E27FC236}">
                <a16:creationId xmlns:a16="http://schemas.microsoft.com/office/drawing/2014/main" id="{9A048A3F-1B55-DAC7-4C1C-6F526EFF1D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97580" y="2265678"/>
            <a:ext cx="2011680" cy="4470400"/>
          </a:xfrm>
          <a:prstGeom prst="rect">
            <a:avLst/>
          </a:prstGeom>
        </p:spPr>
      </p:pic>
      <p:pic>
        <p:nvPicPr>
          <p:cNvPr id="16" name="Resim 15" descr="metin, ekran görüntüsü, yazılım, işletim sistemi içeren bir resim&#10;&#10;Açıklama otomatik olarak oluşturuldu">
            <a:extLst>
              <a:ext uri="{FF2B5EF4-FFF2-40B4-BE49-F238E27FC236}">
                <a16:creationId xmlns:a16="http://schemas.microsoft.com/office/drawing/2014/main" id="{23B9382F-6779-36A0-8329-E0FEF877D5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6946" y="2263136"/>
            <a:ext cx="2011680" cy="4470400"/>
          </a:xfrm>
          <a:prstGeom prst="rect">
            <a:avLst/>
          </a:prstGeom>
        </p:spPr>
      </p:pic>
      <p:pic>
        <p:nvPicPr>
          <p:cNvPr id="18" name="Resim 17">
            <a:extLst>
              <a:ext uri="{FF2B5EF4-FFF2-40B4-BE49-F238E27FC236}">
                <a16:creationId xmlns:a16="http://schemas.microsoft.com/office/drawing/2014/main" id="{0F2721F8-F200-F1A3-1708-E5C3535714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08871" y="2263136"/>
            <a:ext cx="2011680" cy="4470400"/>
          </a:xfrm>
          <a:prstGeom prst="rect">
            <a:avLst/>
          </a:prstGeom>
        </p:spPr>
      </p:pic>
      <p:pic>
        <p:nvPicPr>
          <p:cNvPr id="19" name="Resim 18" descr="grafik, karmin, üçgen, yaratıcılık içeren bir resim&#10;&#10;Açıklama otomatik olarak oluşturuldu">
            <a:extLst>
              <a:ext uri="{FF2B5EF4-FFF2-40B4-BE49-F238E27FC236}">
                <a16:creationId xmlns:a16="http://schemas.microsoft.com/office/drawing/2014/main" id="{1F56BAA8-7713-982A-4DCA-AE7114E720B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2481715" y="4259524"/>
            <a:ext cx="681110" cy="513191"/>
          </a:xfrm>
          <a:prstGeom prst="rect">
            <a:avLst/>
          </a:prstGeom>
        </p:spPr>
      </p:pic>
      <p:pic>
        <p:nvPicPr>
          <p:cNvPr id="20" name="Resim 19" descr="grafik, karmin, üçgen, yaratıcılık içeren bir resim&#10;&#10;Açıklama otomatik olarak oluşturuldu">
            <a:extLst>
              <a:ext uri="{FF2B5EF4-FFF2-40B4-BE49-F238E27FC236}">
                <a16:creationId xmlns:a16="http://schemas.microsoft.com/office/drawing/2014/main" id="{C264BE84-629D-137B-705D-A5B1251C98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6264867" y="4259524"/>
            <a:ext cx="681110" cy="513191"/>
          </a:xfrm>
          <a:prstGeom prst="rect">
            <a:avLst/>
          </a:prstGeom>
        </p:spPr>
      </p:pic>
      <p:pic>
        <p:nvPicPr>
          <p:cNvPr id="21" name="Resim 20" descr="grafik, karmin, üçgen, yaratıcılık içeren bir resim&#10;&#10;Açıklama otomatik olarak oluşturuldu">
            <a:extLst>
              <a:ext uri="{FF2B5EF4-FFF2-40B4-BE49-F238E27FC236}">
                <a16:creationId xmlns:a16="http://schemas.microsoft.com/office/drawing/2014/main" id="{0BA9E067-62FF-D647-E2E9-4D062A9DB2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9213193" y="4241740"/>
            <a:ext cx="681110" cy="513191"/>
          </a:xfrm>
          <a:prstGeom prst="rect">
            <a:avLst/>
          </a:prstGeom>
        </p:spPr>
      </p:pic>
      <p:pic>
        <p:nvPicPr>
          <p:cNvPr id="23" name="Resim 22" descr="daire, renklilik içeren bir resim&#10;&#10;Açıklama otomatik olarak oluşturuldu">
            <a:extLst>
              <a:ext uri="{FF2B5EF4-FFF2-40B4-BE49-F238E27FC236}">
                <a16:creationId xmlns:a16="http://schemas.microsoft.com/office/drawing/2014/main" id="{470FA2CA-7591-23B5-3D69-1A257A38AB6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13070" y="4457064"/>
            <a:ext cx="118110" cy="118110"/>
          </a:xfrm>
          <a:prstGeom prst="rect">
            <a:avLst/>
          </a:prstGeom>
        </p:spPr>
      </p:pic>
      <p:pic>
        <p:nvPicPr>
          <p:cNvPr id="25" name="Resim 24" descr="daire, renklilik içeren bir resim&#10;&#10;Açıklama otomatik olarak oluşturuldu">
            <a:extLst>
              <a:ext uri="{FF2B5EF4-FFF2-40B4-BE49-F238E27FC236}">
                <a16:creationId xmlns:a16="http://schemas.microsoft.com/office/drawing/2014/main" id="{9A802F74-BF9C-1038-0611-18321AB400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750648" y="4457064"/>
            <a:ext cx="118110" cy="118110"/>
          </a:xfrm>
          <a:prstGeom prst="rect">
            <a:avLst/>
          </a:prstGeom>
        </p:spPr>
      </p:pic>
      <p:pic>
        <p:nvPicPr>
          <p:cNvPr id="26" name="Resim 25" descr="daire, renklilik içeren bir resim&#10;&#10;Açıklama otomatik olarak oluşturuldu">
            <a:extLst>
              <a:ext uri="{FF2B5EF4-FFF2-40B4-BE49-F238E27FC236}">
                <a16:creationId xmlns:a16="http://schemas.microsoft.com/office/drawing/2014/main" id="{BB3AF231-A6E1-F53E-CED0-E43B5882D8E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85097" y="4457064"/>
            <a:ext cx="118110" cy="118110"/>
          </a:xfrm>
          <a:prstGeom prst="rect">
            <a:avLst/>
          </a:prstGeom>
        </p:spPr>
      </p:pic>
    </p:spTree>
    <p:extLst>
      <p:ext uri="{BB962C8B-B14F-4D97-AF65-F5344CB8AC3E}">
        <p14:creationId xmlns:p14="http://schemas.microsoft.com/office/powerpoint/2010/main" val="38241915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08AE2-7C26-A3AA-4E9E-4C7F53DEC562}"/>
            </a:ext>
          </a:extLst>
        </p:cNvPr>
        <p:cNvGrpSpPr/>
        <p:nvPr/>
      </p:nvGrpSpPr>
      <p:grpSpPr>
        <a:xfrm>
          <a:off x="0" y="0"/>
          <a:ext cx="0" cy="0"/>
          <a:chOff x="0" y="0"/>
          <a:chExt cx="0" cy="0"/>
        </a:xfrm>
      </p:grpSpPr>
      <p:pic>
        <p:nvPicPr>
          <p:cNvPr id="10" name="Resim 9" descr="bulut, doğa, manzara, su içeren bir resim&#10;&#10;Açıklama otomatik olarak oluşturuldu">
            <a:extLst>
              <a:ext uri="{FF2B5EF4-FFF2-40B4-BE49-F238E27FC236}">
                <a16:creationId xmlns:a16="http://schemas.microsoft.com/office/drawing/2014/main" id="{6A5EA769-ACBF-4959-264E-60CB44DDEE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Alt Başlık 2">
            <a:extLst>
              <a:ext uri="{FF2B5EF4-FFF2-40B4-BE49-F238E27FC236}">
                <a16:creationId xmlns:a16="http://schemas.microsoft.com/office/drawing/2014/main" id="{6C6D1BC0-C306-F4DA-B185-D4E28283E69E}"/>
              </a:ext>
            </a:extLst>
          </p:cNvPr>
          <p:cNvSpPr txBox="1">
            <a:spLocks/>
          </p:cNvSpPr>
          <p:nvPr/>
        </p:nvSpPr>
        <p:spPr>
          <a:xfrm>
            <a:off x="273846" y="255573"/>
            <a:ext cx="5188034" cy="682079"/>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tr-TR" sz="4400" b="1" dirty="0">
                <a:solidFill>
                  <a:schemeClr val="bg1"/>
                </a:solidFill>
                <a:latin typeface="+mj-lt"/>
              </a:rPr>
              <a:t>Karakter Avı</a:t>
            </a:r>
          </a:p>
          <a:p>
            <a:endParaRPr lang="tr-TR" sz="4400" dirty="0">
              <a:solidFill>
                <a:schemeClr val="tx2"/>
              </a:solidFill>
              <a:latin typeface="+mj-lt"/>
            </a:endParaRPr>
          </a:p>
        </p:txBody>
      </p:sp>
      <p:sp>
        <p:nvSpPr>
          <p:cNvPr id="5" name="Başlık 1">
            <a:extLst>
              <a:ext uri="{FF2B5EF4-FFF2-40B4-BE49-F238E27FC236}">
                <a16:creationId xmlns:a16="http://schemas.microsoft.com/office/drawing/2014/main" id="{6032AD31-D0C3-9837-B361-54C6748D9745}"/>
              </a:ext>
            </a:extLst>
          </p:cNvPr>
          <p:cNvSpPr txBox="1">
            <a:spLocks/>
          </p:cNvSpPr>
          <p:nvPr/>
        </p:nvSpPr>
        <p:spPr>
          <a:xfrm>
            <a:off x="273846" y="1009957"/>
            <a:ext cx="8484074" cy="8549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tr-TR" sz="2400" dirty="0">
                <a:solidFill>
                  <a:schemeClr val="bg1"/>
                </a:solidFill>
              </a:rPr>
              <a:t>Kullanıcılar </a:t>
            </a:r>
            <a:r>
              <a:rPr lang="tr-TR" sz="2400" dirty="0" err="1">
                <a:solidFill>
                  <a:schemeClr val="bg1"/>
                </a:solidFill>
              </a:rPr>
              <a:t>League</a:t>
            </a:r>
            <a:r>
              <a:rPr lang="tr-TR" sz="2400" dirty="0">
                <a:solidFill>
                  <a:schemeClr val="bg1"/>
                </a:solidFill>
              </a:rPr>
              <a:t> of </a:t>
            </a:r>
            <a:r>
              <a:rPr lang="tr-TR" sz="2400" dirty="0" err="1">
                <a:solidFill>
                  <a:schemeClr val="bg1"/>
                </a:solidFill>
              </a:rPr>
              <a:t>Legends</a:t>
            </a:r>
            <a:r>
              <a:rPr lang="tr-TR" sz="2400" dirty="0">
                <a:solidFill>
                  <a:schemeClr val="bg1"/>
                </a:solidFill>
              </a:rPr>
              <a:t> karakterlerine ait repliklerden hareketle doğru şampiyonu tahmin etmeye çalışır.</a:t>
            </a:r>
          </a:p>
        </p:txBody>
      </p:sp>
      <p:pic>
        <p:nvPicPr>
          <p:cNvPr id="6" name="Resim 5">
            <a:extLst>
              <a:ext uri="{FF2B5EF4-FFF2-40B4-BE49-F238E27FC236}">
                <a16:creationId xmlns:a16="http://schemas.microsoft.com/office/drawing/2014/main" id="{EE4C11EB-9615-F7EE-E2C6-C946A01DFAD7}"/>
              </a:ext>
            </a:extLst>
          </p:cNvPr>
          <p:cNvPicPr>
            <a:picLocks noChangeAspect="1"/>
          </p:cNvPicPr>
          <p:nvPr/>
        </p:nvPicPr>
        <p:blipFill>
          <a:blip r:embed="rId3"/>
          <a:stretch>
            <a:fillRect/>
          </a:stretch>
        </p:blipFill>
        <p:spPr>
          <a:xfrm>
            <a:off x="3231836" y="2631163"/>
            <a:ext cx="3321778" cy="3216880"/>
          </a:xfrm>
          <a:prstGeom prst="rect">
            <a:avLst/>
          </a:prstGeom>
        </p:spPr>
      </p:pic>
      <p:pic>
        <p:nvPicPr>
          <p:cNvPr id="7" name="Resim 6" descr="siyah, karanlık içeren bir resim&#10;&#10;Açıklama otomatik olarak oluşturuldu">
            <a:extLst>
              <a:ext uri="{FF2B5EF4-FFF2-40B4-BE49-F238E27FC236}">
                <a16:creationId xmlns:a16="http://schemas.microsoft.com/office/drawing/2014/main" id="{9CEB2B94-2221-34E5-4CDB-97EA51C9AC1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20937615">
            <a:off x="5359147" y="4050363"/>
            <a:ext cx="728901" cy="728901"/>
          </a:xfrm>
          <a:prstGeom prst="rect">
            <a:avLst/>
          </a:prstGeom>
        </p:spPr>
      </p:pic>
      <p:pic>
        <p:nvPicPr>
          <p:cNvPr id="8" name="Resim 7" descr="grafik, karmin, üçgen, yaratıcılık içeren bir resim&#10;&#10;Açıklama otomatik olarak oluşturuldu">
            <a:extLst>
              <a:ext uri="{FF2B5EF4-FFF2-40B4-BE49-F238E27FC236}">
                <a16:creationId xmlns:a16="http://schemas.microsoft.com/office/drawing/2014/main" id="{88D14843-9BB2-B9C1-211C-48307199A4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6946885" y="3229438"/>
            <a:ext cx="1870138" cy="1409079"/>
          </a:xfrm>
          <a:prstGeom prst="rect">
            <a:avLst/>
          </a:prstGeom>
        </p:spPr>
      </p:pic>
      <p:pic>
        <p:nvPicPr>
          <p:cNvPr id="11" name="Resim 10" descr="metin, ekran görüntüsü, yazılım, bilgisayar simgesi içeren bir resim&#10;&#10;Açıklama otomatik olarak oluşturuldu">
            <a:extLst>
              <a:ext uri="{FF2B5EF4-FFF2-40B4-BE49-F238E27FC236}">
                <a16:creationId xmlns:a16="http://schemas.microsoft.com/office/drawing/2014/main" id="{14496EA4-1C8A-C17B-53A3-FCB924EC8E5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29599" y="729647"/>
            <a:ext cx="2631619" cy="5848043"/>
          </a:xfrm>
          <a:prstGeom prst="rect">
            <a:avLst/>
          </a:prstGeom>
        </p:spPr>
      </p:pic>
    </p:spTree>
    <p:extLst>
      <p:ext uri="{BB962C8B-B14F-4D97-AF65-F5344CB8AC3E}">
        <p14:creationId xmlns:p14="http://schemas.microsoft.com/office/powerpoint/2010/main" val="3481953175"/>
      </p:ext>
    </p:extLst>
  </p:cSld>
  <p:clrMapOvr>
    <a:masterClrMapping/>
  </p:clrMapOvr>
</p:sld>
</file>

<file path=ppt/theme/theme1.xml><?xml version="1.0" encoding="utf-8"?>
<a:theme xmlns:a="http://schemas.openxmlformats.org/drawingml/2006/main" name="Office Theme">
  <a:themeElements>
    <a:clrScheme name="Office Teması">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eması">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eması">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147</TotalTime>
  <Words>447</Words>
  <Application>Microsoft Office PowerPoint</Application>
  <PresentationFormat>Geniş ekran</PresentationFormat>
  <Paragraphs>44</Paragraphs>
  <Slides>14</Slides>
  <Notes>0</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14</vt:i4>
      </vt:variant>
    </vt:vector>
  </HeadingPairs>
  <TitlesOfParts>
    <vt:vector size="18" baseType="lpstr">
      <vt:lpstr>Aptos</vt:lpstr>
      <vt:lpstr>Aptos Display</vt:lpstr>
      <vt:lpstr>Arial</vt:lpstr>
      <vt:lpstr>Office Theme</vt:lpstr>
      <vt:lpstr>Ömer Faruk Aydın – G221210370</vt:lpstr>
      <vt:lpstr>Bu proje, League of Legends evreninde yer alan karakterlerin görselleri ve bilgileri üzerine kurulu bir mobil quiz uygulamasıdır.</vt:lpstr>
      <vt:lpstr>Kullanılan Teknolojiler</vt:lpstr>
      <vt:lpstr>Ana Menü</vt:lpstr>
      <vt:lpstr>Ana Menü  Ekran Görüntüleri</vt:lpstr>
      <vt:lpstr>Oyun Modları</vt:lpstr>
      <vt:lpstr>Kullanıcılara bulanıklaştırılmış şampiyon görselleri sunulur ve doğru şampiyonu tahmin etmeleri beklenir.</vt:lpstr>
      <vt:lpstr>Doğru cevap verdikçe diğer resme geçilir , zorluk seviyesi doğru cevap verdikçe artar ve doğru cevap sayacı her doğru cevapta artar. Yanlış cevap verdikten sonra sayaç sıfırlanır ve en baştan tekrar başlanır.</vt:lpstr>
      <vt:lpstr>PowerPoint Sunusu</vt:lpstr>
      <vt:lpstr>PowerPoint Sunusu</vt:lpstr>
      <vt:lpstr>PowerPoint Sunusu</vt:lpstr>
      <vt:lpstr>PowerPoint Sunusu</vt:lpstr>
      <vt:lpstr>PowerPoint Sunusu</vt:lpstr>
      <vt:lpstr>PowerPoint Sunusu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Ömer  Aydın</dc:creator>
  <cp:lastModifiedBy>Ömer  Aydın</cp:lastModifiedBy>
  <cp:revision>1</cp:revision>
  <dcterms:created xsi:type="dcterms:W3CDTF">2025-01-19T20:28:42Z</dcterms:created>
  <dcterms:modified xsi:type="dcterms:W3CDTF">2025-01-19T22:56:34Z</dcterms:modified>
</cp:coreProperties>
</file>